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5" r:id="rId2"/>
    <p:sldId id="321" r:id="rId3"/>
    <p:sldId id="335" r:id="rId4"/>
    <p:sldId id="296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7" r:id="rId13"/>
    <p:sldId id="338" r:id="rId14"/>
    <p:sldId id="333" r:id="rId15"/>
    <p:sldId id="336" r:id="rId16"/>
    <p:sldId id="331" r:id="rId17"/>
    <p:sldId id="339" r:id="rId18"/>
    <p:sldId id="346" r:id="rId19"/>
    <p:sldId id="341" r:id="rId20"/>
    <p:sldId id="340" r:id="rId21"/>
    <p:sldId id="342" r:id="rId22"/>
    <p:sldId id="343" r:id="rId23"/>
    <p:sldId id="348" r:id="rId24"/>
    <p:sldId id="349" r:id="rId25"/>
    <p:sldId id="323" r:id="rId26"/>
    <p:sldId id="297" r:id="rId27"/>
    <p:sldId id="351" r:id="rId28"/>
    <p:sldId id="352" r:id="rId29"/>
    <p:sldId id="350" r:id="rId30"/>
    <p:sldId id="353" r:id="rId31"/>
    <p:sldId id="355" r:id="rId32"/>
    <p:sldId id="356" r:id="rId33"/>
    <p:sldId id="357" r:id="rId34"/>
    <p:sldId id="358" r:id="rId35"/>
    <p:sldId id="359" r:id="rId36"/>
  </p:sldIdLst>
  <p:sldSz cx="12190413" cy="6859588"/>
  <p:notesSz cx="6858000" cy="9144000"/>
  <p:embeddedFontLst>
    <p:embeddedFont>
      <p:font typeface="굴림체" panose="020B0609000101010101" pitchFamily="49" charset="-127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1E15"/>
    <a:srgbClr val="FF6B00"/>
    <a:srgbClr val="FFC000"/>
    <a:srgbClr val="79757C"/>
    <a:srgbClr val="D3987F"/>
    <a:srgbClr val="687477"/>
    <a:srgbClr val="657175"/>
    <a:srgbClr val="3D638D"/>
    <a:srgbClr val="2A2951"/>
    <a:srgbClr val="7D7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85637" autoAdjust="0"/>
  </p:normalViewPr>
  <p:slideViewPr>
    <p:cSldViewPr>
      <p:cViewPr varScale="1">
        <p:scale>
          <a:sx n="85" d="100"/>
          <a:sy n="85" d="100"/>
        </p:scale>
        <p:origin x="1292" y="6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만약 </a:t>
            </a:r>
            <a:r>
              <a:rPr kumimoji="1" lang="en-US" altLang="ko-KR" dirty="0"/>
              <a:t>PD</a:t>
            </a:r>
            <a:r>
              <a:rPr kumimoji="1" lang="ko-KR" altLang="en-US" dirty="0"/>
              <a:t>제어를 하지 않는다면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 그래프와 같이 원하는 경로를 따라가지 않고 진동하는 모습을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상황에서 제대로 된 </a:t>
            </a:r>
            <a:r>
              <a:rPr kumimoji="1" lang="en-US" altLang="ko-KR" dirty="0"/>
              <a:t>PD</a:t>
            </a:r>
            <a:r>
              <a:rPr kumimoji="1" lang="ko-KR" altLang="en-US" dirty="0"/>
              <a:t>제어를 적용하면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 그래프와 같이 원하는 경로를 정확히 따라가는 것을 볼 수 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9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이것을 다른 그래프로 설명하자면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파란색 점선이 우리가 원하는 값인</a:t>
            </a:r>
            <a:r>
              <a:rPr kumimoji="1" lang="en-US" altLang="ko-KR" dirty="0"/>
              <a:t> input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검은색 실선은 실제로 나온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ja-JP" dirty="0"/>
              <a:t>PD</a:t>
            </a:r>
            <a:r>
              <a:rPr kumimoji="1" lang="ko-KR" altLang="en-US" dirty="0"/>
              <a:t>제어를 안 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진동이 심한 모습을 볼 수 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적용을 하면 원하는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에 잘 따라가는 모습을 볼 수 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00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이전에 말한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상황에 대해 </a:t>
            </a:r>
            <a:r>
              <a:rPr kumimoji="1" lang="en-US" altLang="ko-KR" dirty="0"/>
              <a:t>PD</a:t>
            </a:r>
            <a:r>
              <a:rPr kumimoji="1" lang="ko-KR" altLang="en-US" dirty="0"/>
              <a:t>제어를 적용한 것을 그래프로 보여주는 과정입니다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그래프들을 보면 원하는 경로에 정확히 맞춰 이동하는 모습을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경로 상을 이동하면서 동역학 방정식을 통해 각각의 관절에 작용하는 토크를 구할 수 있는데</a:t>
            </a:r>
            <a:r>
              <a:rPr kumimoji="1" lang="en-US" altLang="ko-KR" dirty="0"/>
              <a:t>,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45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이것을 그래프로 표현한 것이 이 슬라이드입니다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관절 </a:t>
            </a:r>
            <a:r>
              <a:rPr kumimoji="1" lang="en-US" altLang="ko-KR" dirty="0"/>
              <a:t>1, 2</a:t>
            </a:r>
            <a:r>
              <a:rPr kumimoji="1" lang="ko-KR" altLang="en-US" dirty="0"/>
              <a:t>는 팔로 설명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관절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시간에 따른 토크의 변화가 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관절 </a:t>
            </a:r>
            <a:r>
              <a:rPr kumimoji="1" lang="en-US" altLang="ko-KR" dirty="0"/>
              <a:t>2</a:t>
            </a:r>
            <a:r>
              <a:rPr kumimoji="1" lang="ko-KR" altLang="en-US" dirty="0"/>
              <a:t>는 관절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비해 변화량이 상대적으로 작다는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8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나온 토크 그래프와 각각의 관절의 각도 그래프를 이용해 </a:t>
            </a:r>
            <a:r>
              <a:rPr kumimoji="1" lang="ko-KR" altLang="en-US" dirty="0" err="1"/>
              <a:t>컴솔</a:t>
            </a:r>
            <a:r>
              <a:rPr kumimoji="1" lang="ko-KR" altLang="en-US" dirty="0"/>
              <a:t> 프로그램에 이용할 겁니다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특정 토크 값을 잡아서 시간을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시간을 대입하면 특정 각도를 구할 수 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각도가 </a:t>
            </a:r>
            <a:r>
              <a:rPr kumimoji="1" lang="ko-KR" altLang="en-US" dirty="0" err="1"/>
              <a:t>컴솔에</a:t>
            </a:r>
            <a:r>
              <a:rPr kumimoji="1" lang="ko-KR" altLang="en-US" dirty="0"/>
              <a:t> 사용됩니다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다음 슬라이드부터는 </a:t>
            </a:r>
            <a:r>
              <a:rPr kumimoji="1" lang="ko-KR" altLang="en-US" dirty="0" err="1"/>
              <a:t>컴솔로</a:t>
            </a:r>
            <a:r>
              <a:rPr kumimoji="1" lang="ko-KR" altLang="en-US" dirty="0"/>
              <a:t> 분석한 과정을 설명할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다음 발표자분께서 설명하겠습니다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9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매트랩에서 </a:t>
            </a:r>
            <a:r>
              <a:rPr kumimoji="1" lang="en-US" altLang="ko-KR" dirty="0"/>
              <a:t>excavator setting</a:t>
            </a:r>
            <a:r>
              <a:rPr kumimoji="1" lang="ko-KR" altLang="en-US" dirty="0"/>
              <a:t>파일을 만들었는데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파일은 그래프 환경을 구축하는 것입니다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그리고 오른쪽 사진과 같이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링크도 만들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시뮬레이션을 구현하기 위한 사전 준비 단계라고 보면 됩니다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1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1614-9DFA-34DA-D1B5-E904908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E86D40-3C3E-673E-4FA3-42D77AFB9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281FD5-7B68-A567-5FA8-72BB506F7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사진은 </a:t>
            </a:r>
            <a:r>
              <a:rPr kumimoji="1" lang="ko-KR" altLang="en-US" dirty="0" err="1"/>
              <a:t>시뮬링크에서</a:t>
            </a:r>
            <a:r>
              <a:rPr kumimoji="1" lang="ko-KR" altLang="en-US" dirty="0"/>
              <a:t> 제가 지금까지 설명한 것들을 모두 적용한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왼쪽부터 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역기구학</a:t>
            </a:r>
            <a:r>
              <a:rPr kumimoji="1" lang="en-US" altLang="ko-KR" dirty="0"/>
              <a:t>, PD </a:t>
            </a:r>
            <a:r>
              <a:rPr kumimoji="1" lang="ko-KR" altLang="en-US" dirty="0"/>
              <a:t>컨트롤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동역학 방정식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그 뒤에 순기구학이 적용된 것을 볼 수 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7F64B-DE25-5F54-45C4-F3E0598CE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8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6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굴삭기에 대해서 분석했다고 말씀했는데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참고한 굴삭기에 대해 소개하겠습니다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왼쪽 그림에 있는 굴삭기의 이름은 두산 </a:t>
            </a:r>
            <a:r>
              <a:rPr kumimoji="1" lang="en-US" altLang="ko-KR" dirty="0"/>
              <a:t>DX140W-5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굴삭기를 참고했습니다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굴삭기 중에서 중점적으로 분석한 곳은 그림에 나와 있듯이 붐과 암을 집중적으로 분석했습니다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참고한 굴삭기의 제원을 통해 붐과 암의 정보를 얻었는데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붐이 </a:t>
            </a:r>
            <a:r>
              <a:rPr kumimoji="1" lang="en-US" altLang="ko-KR" dirty="0"/>
              <a:t>4.4m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1500kg, </a:t>
            </a:r>
            <a:r>
              <a:rPr kumimoji="1" lang="ko-KR" altLang="en-US" dirty="0"/>
              <a:t>암이 </a:t>
            </a:r>
            <a:r>
              <a:rPr kumimoji="1" lang="en-US" altLang="ko-KR" dirty="0"/>
              <a:t>2.2m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700kg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데이터를 이용해 무엇을 분석할지 설명하겠습니다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93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밑에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그래프를 보면 둘 사이의 각도가 예각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직각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둔각으로 상황에 따라 경우를 나눴습니다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상황에 따라 토크와 응력이 어떻게 달라지고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굴삭기의 안전성에 대해 평가해보려고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</a:t>
            </a:r>
            <a:r>
              <a:rPr kumimoji="1" lang="en-US" altLang="ko-KR" dirty="0"/>
              <a:t> </a:t>
            </a:r>
            <a:r>
              <a:rPr kumimoji="1" lang="ko-KR" altLang="en-US" dirty="0"/>
              <a:t>분석하기 전에 알아야 할 내용을 소개하겠습니다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4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2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9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2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굴삭기 같은 경우는 왼쪽 그림과 같이 단순화해서 동역학 방정식을 적용했습니다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때의 요소들의 결과값을 이 슬라이드에서 표기를 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이들을 매트랩과 </a:t>
            </a:r>
            <a:r>
              <a:rPr kumimoji="1" lang="ko-KR" altLang="en-US" dirty="0" err="1"/>
              <a:t>시뮬링크에</a:t>
            </a:r>
            <a:r>
              <a:rPr kumimoji="1" lang="ko-KR" altLang="en-US" dirty="0"/>
              <a:t> 적용했습니다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37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사진은 </a:t>
            </a:r>
            <a:r>
              <a:rPr kumimoji="1" lang="ko-KR" altLang="en-US" dirty="0" err="1"/>
              <a:t>시뮬링크에서</a:t>
            </a:r>
            <a:r>
              <a:rPr kumimoji="1" lang="ko-KR" altLang="en-US" dirty="0"/>
              <a:t> 제가 지금까지 설명한 것들을 모두 적용한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왼쪽부터 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역기구학</a:t>
            </a:r>
            <a:r>
              <a:rPr kumimoji="1" lang="en-US" altLang="ko-KR" dirty="0"/>
              <a:t>, PD </a:t>
            </a:r>
            <a:r>
              <a:rPr kumimoji="1" lang="ko-KR" altLang="en-US" dirty="0"/>
              <a:t>컨트롤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동역학 방정식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그 뒤에 순기구학이 적용된 것을 볼 수 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1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매트랩으로 제원표에 따라 붐과 암이 이동할 수 있는 경로를 그래프 하나로 표현한 것입니다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ja-JP" dirty="0"/>
              <a:t>3</a:t>
            </a:r>
            <a:r>
              <a:rPr kumimoji="1" lang="ko-KR" altLang="en-US" dirty="0"/>
              <a:t>가지 상황에 대해 붐과 암이 다음과 같이 이동할 수 있다는 것을 보여줄 수 있습니다</a:t>
            </a:r>
            <a:r>
              <a:rPr kumimoji="1" lang="en-US" altLang="ko-KR" dirty="0"/>
              <a:t>.</a:t>
            </a:r>
            <a:endParaRPr kumimoji="1"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2618" cy="685834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350790" y="3717826"/>
            <a:ext cx="4896544" cy="22322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FF6B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2618" cy="6858348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2618" cy="685834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2618" cy="685834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58" y="117426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58" y="1485579"/>
            <a:ext cx="11521280" cy="4680520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2618" cy="685834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58" y="117426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58" y="1485579"/>
            <a:ext cx="11521280" cy="4680520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18" cy="685834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38722" y="3141762"/>
            <a:ext cx="871296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1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4.mp4"/><Relationship Id="rId11" Type="http://schemas.openxmlformats.org/officeDocument/2006/relationships/image" Target="../media/image31.png"/><Relationship Id="rId5" Type="http://schemas.microsoft.com/office/2007/relationships/media" Target="../media/media4.mp4"/><Relationship Id="rId10" Type="http://schemas.openxmlformats.org/officeDocument/2006/relationships/image" Target="../media/image27.png"/><Relationship Id="rId4" Type="http://schemas.openxmlformats.org/officeDocument/2006/relationships/video" Target="../media/media1.mp4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cetec16&amp;logNo=221088986488" TargetMode="External"/><Relationship Id="rId2" Type="http://schemas.openxmlformats.org/officeDocument/2006/relationships/hyperlink" Target="https://www.ritchiespecs.com/model/doosan-dx140w-5-mobile-excavato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.blog.naver.com/long_bagstrap/223404510524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34766" y="3717826"/>
            <a:ext cx="5112568" cy="2232248"/>
          </a:xfrm>
        </p:spPr>
        <p:txBody>
          <a:bodyPr/>
          <a:lstStyle/>
          <a:p>
            <a:r>
              <a:rPr lang="en-US" altLang="ko-KR" b="1" dirty="0"/>
              <a:t>We Arm</a:t>
            </a:r>
            <a:r>
              <a:rPr lang="ko-KR" altLang="en-US" b="1" dirty="0" err="1"/>
              <a:t>스트롱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3536735" y="5353418"/>
            <a:ext cx="2664296" cy="59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FF6B00"/>
                </a:solidFill>
                <a:latin typeface="+mj-lt"/>
                <a:ea typeface="맑은 고딕" pitchFamily="50" charset="-127"/>
                <a:cs typeface="굴림" pitchFamily="50" charset="-127"/>
              </a:rPr>
              <a:t>2020092560 </a:t>
            </a:r>
            <a:r>
              <a:rPr kumimoji="1" lang="ko-KR" altLang="en-US" sz="1600" dirty="0">
                <a:solidFill>
                  <a:srgbClr val="FF6B00"/>
                </a:solidFill>
                <a:latin typeface="+mj-lt"/>
                <a:ea typeface="맑은 고딕" pitchFamily="50" charset="-127"/>
                <a:cs typeface="굴림" pitchFamily="50" charset="-127"/>
              </a:rPr>
              <a:t>장경민</a:t>
            </a:r>
            <a:endParaRPr kumimoji="1" lang="en-US" altLang="ko-KR" sz="1600" dirty="0">
              <a:solidFill>
                <a:srgbClr val="FF6B00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FF6B00"/>
                </a:solidFill>
                <a:latin typeface="+mj-lt"/>
                <a:ea typeface="맑은 고딕" pitchFamily="50" charset="-127"/>
                <a:cs typeface="굴림" pitchFamily="50" charset="-127"/>
              </a:rPr>
              <a:t>2018015996</a:t>
            </a:r>
            <a:r>
              <a:rPr kumimoji="1" lang="ko-KR" altLang="en-US" sz="1600" dirty="0">
                <a:solidFill>
                  <a:srgbClr val="FF6B00"/>
                </a:solidFill>
                <a:latin typeface="+mj-lt"/>
                <a:ea typeface="맑은 고딕" pitchFamily="50" charset="-127"/>
                <a:cs typeface="굴림" pitchFamily="50" charset="-127"/>
              </a:rPr>
              <a:t> 백종욱</a:t>
            </a:r>
            <a:endParaRPr kumimoji="1" lang="en-US" altLang="ko-KR" sz="1600" dirty="0">
              <a:solidFill>
                <a:srgbClr val="FF6B00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1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DBD19-018F-DE50-4686-E19C66F4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38EF3-E0F0-B892-E5F2-031798B7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0B6830-4D2A-5FEF-66C8-68B4E8BC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75" y="1047783"/>
            <a:ext cx="8153861" cy="5556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496FD-5467-0D3D-1616-0FD88058AF13}"/>
              </a:ext>
            </a:extLst>
          </p:cNvPr>
          <p:cNvSpPr txBox="1"/>
          <p:nvPr/>
        </p:nvSpPr>
        <p:spPr>
          <a:xfrm>
            <a:off x="4907073" y="6166099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Excavator_Control.slx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387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93316-1CCB-735F-81F2-EEE231C1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MATLAB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38847-C094-20C3-9662-E6C8A6D96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i="0" dirty="0"/>
              <a:t>제원표에 따른 굴삭기의 동선을 구현</a:t>
            </a:r>
            <a:endParaRPr kumimoji="1" lang="ja-JP" altLang="en-US" i="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10AA18-23D0-2F30-A8E4-EA7D0EC7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708" y="2422078"/>
            <a:ext cx="3287147" cy="3239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19BAAF-E7E3-6B58-848F-055EA8898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6" y="2422079"/>
            <a:ext cx="3224498" cy="32399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2C014C-EA0E-23D5-914E-2D55EB91A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57" y="2421852"/>
            <a:ext cx="3224498" cy="324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63D85-D4AB-6718-41A0-1EAB7E5FD2CE}"/>
              </a:ext>
            </a:extLst>
          </p:cNvPr>
          <p:cNvSpPr txBox="1"/>
          <p:nvPr/>
        </p:nvSpPr>
        <p:spPr>
          <a:xfrm>
            <a:off x="2038213" y="5835629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(1)</a:t>
            </a:r>
            <a:r>
              <a:rPr kumimoji="1" lang="ja-JP" altLang="en-US" dirty="0"/>
              <a:t> </a:t>
            </a:r>
            <a:r>
              <a:rPr kumimoji="1" lang="ko-KR" altLang="en-US" dirty="0"/>
              <a:t>예각</a:t>
            </a:r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18C13-76E6-694F-5701-0B042FA96874}"/>
              </a:ext>
            </a:extLst>
          </p:cNvPr>
          <p:cNvSpPr txBox="1"/>
          <p:nvPr/>
        </p:nvSpPr>
        <p:spPr>
          <a:xfrm>
            <a:off x="5546964" y="5835629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(2)</a:t>
            </a:r>
            <a:r>
              <a:rPr kumimoji="1" lang="ja-JP" altLang="en-US" dirty="0"/>
              <a:t> </a:t>
            </a:r>
            <a:r>
              <a:rPr kumimoji="1" lang="ko-KR" altLang="en-US" dirty="0"/>
              <a:t>직각</a:t>
            </a:r>
            <a:endParaRPr kumimoji="1" lang="ja-JP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12D85-0264-C244-FF74-1811FB5DF332}"/>
              </a:ext>
            </a:extLst>
          </p:cNvPr>
          <p:cNvSpPr txBox="1"/>
          <p:nvPr/>
        </p:nvSpPr>
        <p:spPr>
          <a:xfrm>
            <a:off x="9087039" y="5835629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(3)</a:t>
            </a:r>
            <a:r>
              <a:rPr kumimoji="1" lang="ja-JP" altLang="en-US" dirty="0"/>
              <a:t> </a:t>
            </a:r>
            <a:r>
              <a:rPr kumimoji="1" lang="ko-KR" altLang="en-US" dirty="0"/>
              <a:t>둔각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531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BFFF2-7D84-B481-7746-07C44ECC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 + Simulink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16F9-A280-D372-DA9F-81A6F05B1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ja-JP" i="0" dirty="0"/>
              <a:t>PD Control </a:t>
            </a:r>
            <a:r>
              <a:rPr kumimoji="1" lang="ko-KR" altLang="en-US" i="0" dirty="0"/>
              <a:t>적용 후</a:t>
            </a:r>
            <a:r>
              <a:rPr kumimoji="1" lang="en-US" altLang="ko-KR" i="0" dirty="0"/>
              <a:t>, </a:t>
            </a:r>
            <a:r>
              <a:rPr kumimoji="1" lang="ko-KR" altLang="en-US" i="0" dirty="0"/>
              <a:t>진동이 크게 줄어든 것을 볼 수 있음</a:t>
            </a:r>
            <a:r>
              <a:rPr kumimoji="1" lang="en-US" altLang="ko-KR" i="0" dirty="0"/>
              <a:t>.</a:t>
            </a:r>
            <a:endParaRPr kumimoji="1" lang="ja-JP" altLang="en-US" i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AF8F6-B2C8-D505-75BC-DEAFB856FA9E}"/>
              </a:ext>
            </a:extLst>
          </p:cNvPr>
          <p:cNvSpPr txBox="1"/>
          <p:nvPr/>
        </p:nvSpPr>
        <p:spPr>
          <a:xfrm>
            <a:off x="2854846" y="5966044"/>
            <a:ext cx="102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적용 전</a:t>
            </a:r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F34C6-7A52-29E0-94F0-B3F98FB1C1E5}"/>
              </a:ext>
            </a:extLst>
          </p:cNvPr>
          <p:cNvSpPr txBox="1"/>
          <p:nvPr/>
        </p:nvSpPr>
        <p:spPr>
          <a:xfrm>
            <a:off x="8311092" y="5966044"/>
            <a:ext cx="102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적용 후</a:t>
            </a:r>
            <a:endParaRPr kumimoji="1" lang="ja-JP" altLang="en-US" dirty="0"/>
          </a:p>
        </p:txBody>
      </p:sp>
      <p:pic>
        <p:nvPicPr>
          <p:cNvPr id="6" name="5.5m">
            <a:hlinkClick r:id="" action="ppaction://media"/>
            <a:extLst>
              <a:ext uri="{FF2B5EF4-FFF2-40B4-BE49-F238E27FC236}">
                <a16:creationId xmlns:a16="http://schemas.microsoft.com/office/drawing/2014/main" id="{298884B5-4F8B-BC97-926B-AF0CF1868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091" t="47" r="24401" b="-47"/>
          <a:stretch/>
        </p:blipFill>
        <p:spPr>
          <a:xfrm>
            <a:off x="7544844" y="2133650"/>
            <a:ext cx="2556972" cy="3723195"/>
          </a:xfrm>
          <a:prstGeom prst="rect">
            <a:avLst/>
          </a:prstGeom>
        </p:spPr>
      </p:pic>
      <p:pic>
        <p:nvPicPr>
          <p:cNvPr id="7" name="5.5m No PD">
            <a:hlinkClick r:id="" action="ppaction://media"/>
            <a:extLst>
              <a:ext uri="{FF2B5EF4-FFF2-40B4-BE49-F238E27FC236}">
                <a16:creationId xmlns:a16="http://schemas.microsoft.com/office/drawing/2014/main" id="{32DA37F6-CD30-7F08-1BEC-EC1041602C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24300" r="24401"/>
          <a:stretch/>
        </p:blipFill>
        <p:spPr>
          <a:xfrm>
            <a:off x="2087657" y="2135600"/>
            <a:ext cx="2556972" cy="37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755E2-141F-D3EE-9ADC-C926146A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 + Simulink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66B25-9ED7-214D-F9D7-63C5E5451674}"/>
              </a:ext>
            </a:extLst>
          </p:cNvPr>
          <p:cNvSpPr txBox="1"/>
          <p:nvPr/>
        </p:nvSpPr>
        <p:spPr>
          <a:xfrm>
            <a:off x="2872306" y="6022082"/>
            <a:ext cx="102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적용 전</a:t>
            </a:r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2A0B1-136B-96AD-7077-CFBB737A61C8}"/>
              </a:ext>
            </a:extLst>
          </p:cNvPr>
          <p:cNvSpPr txBox="1"/>
          <p:nvPr/>
        </p:nvSpPr>
        <p:spPr>
          <a:xfrm>
            <a:off x="8328552" y="6022082"/>
            <a:ext cx="102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적용 후</a:t>
            </a:r>
            <a:endParaRPr kumimoji="1" lang="ja-JP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489A68-CEF7-6705-C7D3-674F7937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2133650"/>
            <a:ext cx="4803812" cy="3744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24794-42B3-6CA4-1F07-B8D97C9FB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84" y="2133650"/>
            <a:ext cx="4662518" cy="374441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81F9126-32AB-91A8-925A-26B8669C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85579"/>
            <a:ext cx="11521280" cy="4680520"/>
          </a:xfrm>
        </p:spPr>
        <p:txBody>
          <a:bodyPr/>
          <a:lstStyle/>
          <a:p>
            <a:pPr algn="ctr"/>
            <a:r>
              <a:rPr kumimoji="1" lang="en-US" altLang="ja-JP" i="0" dirty="0"/>
              <a:t>PD Control </a:t>
            </a:r>
            <a:r>
              <a:rPr kumimoji="1" lang="ko-KR" altLang="en-US" i="0" dirty="0"/>
              <a:t>적용 후</a:t>
            </a:r>
            <a:r>
              <a:rPr kumimoji="1" lang="en-US" altLang="ko-KR" i="0" dirty="0"/>
              <a:t>, </a:t>
            </a:r>
            <a:r>
              <a:rPr kumimoji="1" lang="ko-KR" altLang="en-US" i="0" dirty="0"/>
              <a:t>진동이 크게 줄어든 것을 볼 수 있음</a:t>
            </a:r>
            <a:r>
              <a:rPr kumimoji="1" lang="en-US" altLang="ko-KR" i="0" dirty="0"/>
              <a:t>.</a:t>
            </a:r>
            <a:endParaRPr kumimoji="1" lang="ja-JP" altLang="en-US" i="0" dirty="0"/>
          </a:p>
        </p:txBody>
      </p:sp>
    </p:spTree>
    <p:extLst>
      <p:ext uri="{BB962C8B-B14F-4D97-AF65-F5344CB8AC3E}">
        <p14:creationId xmlns:p14="http://schemas.microsoft.com/office/powerpoint/2010/main" val="135608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527A5-0D21-CA92-6930-D758E3D6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 + Simulink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A4A1E-863D-22C8-90C8-FF62CD1DD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i="0" dirty="0"/>
              <a:t>붐과 암이 이동하는 과정을 구현</a:t>
            </a:r>
            <a:endParaRPr kumimoji="1" lang="ja-JP" altLang="en-US" i="0" dirty="0"/>
          </a:p>
        </p:txBody>
      </p:sp>
      <p:pic>
        <p:nvPicPr>
          <p:cNvPr id="17" name="3m">
            <a:hlinkClick r:id="" action="ppaction://media"/>
            <a:extLst>
              <a:ext uri="{FF2B5EF4-FFF2-40B4-BE49-F238E27FC236}">
                <a16:creationId xmlns:a16="http://schemas.microsoft.com/office/drawing/2014/main" id="{7FEE7061-9AB5-80A8-858A-D38A95027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3751" r="23599"/>
          <a:stretch/>
        </p:blipFill>
        <p:spPr>
          <a:xfrm>
            <a:off x="1232815" y="2298887"/>
            <a:ext cx="2613648" cy="3723195"/>
          </a:xfrm>
          <a:prstGeom prst="rect">
            <a:avLst/>
          </a:prstGeom>
        </p:spPr>
      </p:pic>
      <p:pic>
        <p:nvPicPr>
          <p:cNvPr id="18" name="5.5m">
            <a:hlinkClick r:id="" action="ppaction://media"/>
            <a:extLst>
              <a:ext uri="{FF2B5EF4-FFF2-40B4-BE49-F238E27FC236}">
                <a16:creationId xmlns:a16="http://schemas.microsoft.com/office/drawing/2014/main" id="{729F3207-F8DB-7EE4-E760-E53F7806F3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24091" t="47" r="24401" b="-47"/>
          <a:stretch/>
        </p:blipFill>
        <p:spPr>
          <a:xfrm>
            <a:off x="8300279" y="2298887"/>
            <a:ext cx="2556972" cy="3723195"/>
          </a:xfrm>
          <a:prstGeom prst="rect">
            <a:avLst/>
          </a:prstGeom>
        </p:spPr>
      </p:pic>
      <p:pic>
        <p:nvPicPr>
          <p:cNvPr id="19" name="90degrees">
            <a:hlinkClick r:id="" action="ppaction://media"/>
            <a:extLst>
              <a:ext uri="{FF2B5EF4-FFF2-40B4-BE49-F238E27FC236}">
                <a16:creationId xmlns:a16="http://schemas.microsoft.com/office/drawing/2014/main" id="{44286A41-92F1-9399-5A6D-87420033B88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23349" r="25143"/>
          <a:stretch/>
        </p:blipFill>
        <p:spPr>
          <a:xfrm>
            <a:off x="4816720" y="2298887"/>
            <a:ext cx="2556972" cy="37231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A96EBE-D02D-381D-FEA0-0E15B2F88812}"/>
              </a:ext>
            </a:extLst>
          </p:cNvPr>
          <p:cNvSpPr txBox="1"/>
          <p:nvPr/>
        </p:nvSpPr>
        <p:spPr>
          <a:xfrm>
            <a:off x="1991397" y="619803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(1)</a:t>
            </a:r>
            <a:r>
              <a:rPr kumimoji="1" lang="ja-JP" altLang="en-US" dirty="0"/>
              <a:t> </a:t>
            </a:r>
            <a:r>
              <a:rPr kumimoji="1" lang="ko-KR" altLang="en-US" dirty="0"/>
              <a:t>예각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84BD8-423A-EEE6-8377-87CDEB397C25}"/>
              </a:ext>
            </a:extLst>
          </p:cNvPr>
          <p:cNvSpPr txBox="1"/>
          <p:nvPr/>
        </p:nvSpPr>
        <p:spPr>
          <a:xfrm>
            <a:off x="5546964" y="619803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(2)</a:t>
            </a:r>
            <a:r>
              <a:rPr kumimoji="1" lang="ja-JP" altLang="en-US" dirty="0"/>
              <a:t> </a:t>
            </a:r>
            <a:r>
              <a:rPr kumimoji="1" lang="ko-KR" altLang="en-US" dirty="0"/>
              <a:t>직각</a:t>
            </a:r>
            <a:endParaRPr kumimoji="1" lang="ja-JP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14CFB-DA8F-69FF-BF1C-0754740345E5}"/>
              </a:ext>
            </a:extLst>
          </p:cNvPr>
          <p:cNvSpPr txBox="1"/>
          <p:nvPr/>
        </p:nvSpPr>
        <p:spPr>
          <a:xfrm>
            <a:off x="9030523" y="6166099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(3)</a:t>
            </a:r>
            <a:r>
              <a:rPr kumimoji="1" lang="ja-JP" altLang="en-US" dirty="0"/>
              <a:t> </a:t>
            </a:r>
            <a:r>
              <a:rPr kumimoji="1" lang="ko-KR" altLang="en-US" dirty="0"/>
              <a:t>둔각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56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9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424FF-3D4E-20CE-5C02-D42A6D10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토크 그래프</a:t>
            </a:r>
            <a:endParaRPr kumimoji="1" lang="ja-JP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3610C-E726-42C0-3FFC-BA048EB2705B}"/>
              </a:ext>
            </a:extLst>
          </p:cNvPr>
          <p:cNvSpPr txBox="1"/>
          <p:nvPr/>
        </p:nvSpPr>
        <p:spPr>
          <a:xfrm>
            <a:off x="5033495" y="5950074"/>
            <a:ext cx="212342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C000"/>
                </a:solidFill>
              </a:rPr>
              <a:t>노란색</a:t>
            </a:r>
            <a:r>
              <a:rPr kumimoji="1" lang="ko-KR" altLang="en-US" dirty="0"/>
              <a:t>이 관절 </a:t>
            </a:r>
            <a:r>
              <a:rPr kumimoji="1" lang="en-US" altLang="ko-KR" dirty="0"/>
              <a:t>1</a:t>
            </a:r>
          </a:p>
          <a:p>
            <a:pPr algn="ctr"/>
            <a:r>
              <a:rPr kumimoji="1" lang="ko-KR" altLang="en-US" dirty="0">
                <a:solidFill>
                  <a:srgbClr val="0070C0"/>
                </a:solidFill>
              </a:rPr>
              <a:t>파란색</a:t>
            </a:r>
            <a:r>
              <a:rPr kumimoji="1" lang="ko-KR" altLang="en-US" dirty="0"/>
              <a:t>이 관절 </a:t>
            </a:r>
            <a:r>
              <a:rPr kumimoji="1" lang="en-US" altLang="ko-KR" dirty="0"/>
              <a:t>2</a:t>
            </a:r>
            <a:endParaRPr kumimoji="1" lang="ja-JP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9C734-B205-CDF2-ED46-F1C654B8F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744" y="1662660"/>
            <a:ext cx="3381847" cy="3534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9FC1E4-D3F2-848A-FBF7-0ADC53D7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77" y="1662660"/>
            <a:ext cx="3334215" cy="3534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816923-13CF-488C-03EB-5D47071E3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17" y="1669979"/>
            <a:ext cx="3362794" cy="3534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2D333-4E72-37C1-EF69-DB15F9792DE4}"/>
              </a:ext>
            </a:extLst>
          </p:cNvPr>
          <p:cNvSpPr txBox="1"/>
          <p:nvPr/>
        </p:nvSpPr>
        <p:spPr>
          <a:xfrm>
            <a:off x="2018572" y="5374010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(1)</a:t>
            </a:r>
            <a:r>
              <a:rPr kumimoji="1" lang="ja-JP" altLang="en-US" dirty="0"/>
              <a:t> </a:t>
            </a:r>
            <a:r>
              <a:rPr kumimoji="1" lang="ko-KR" altLang="en-US" dirty="0"/>
              <a:t>예각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C543D-F8F8-A042-2E63-0483EA258AD3}"/>
              </a:ext>
            </a:extLst>
          </p:cNvPr>
          <p:cNvSpPr txBox="1"/>
          <p:nvPr/>
        </p:nvSpPr>
        <p:spPr>
          <a:xfrm>
            <a:off x="5707342" y="540385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(2)</a:t>
            </a:r>
            <a:r>
              <a:rPr kumimoji="1" lang="ja-JP" altLang="en-US" dirty="0"/>
              <a:t> </a:t>
            </a:r>
            <a:r>
              <a:rPr kumimoji="1" lang="ko-KR" altLang="en-US" dirty="0"/>
              <a:t>직각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646B8-2E15-A3B5-1193-0DA1D80E3862}"/>
              </a:ext>
            </a:extLst>
          </p:cNvPr>
          <p:cNvSpPr txBox="1"/>
          <p:nvPr/>
        </p:nvSpPr>
        <p:spPr>
          <a:xfrm>
            <a:off x="9319425" y="5374010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(3)</a:t>
            </a:r>
            <a:r>
              <a:rPr kumimoji="1" lang="ja-JP" altLang="en-US" dirty="0"/>
              <a:t> </a:t>
            </a:r>
            <a:r>
              <a:rPr kumimoji="1" lang="ko-KR" altLang="en-US" dirty="0"/>
              <a:t>둔각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0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EE0F0A-52D8-07B6-D068-6F021AE6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 </a:t>
            </a:r>
            <a:r>
              <a:rPr kumimoji="1" lang="ko-KR" altLang="en-US" dirty="0"/>
              <a:t>그래프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DA592-9E0E-E414-0D1A-48322DEC1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ko-KR" altLang="en-US" b="1" i="0" dirty="0"/>
              <a:t>토크</a:t>
            </a:r>
            <a:r>
              <a:rPr kumimoji="1" lang="en-US" altLang="ja-JP" b="1" i="0" dirty="0"/>
              <a:t>  </a:t>
            </a:r>
            <a:r>
              <a:rPr kumimoji="1" lang="ko-KR" altLang="en-US" b="1" i="0" dirty="0"/>
              <a:t>그래프와 각  관절의 각도 그래프를 이용해 </a:t>
            </a:r>
            <a:r>
              <a:rPr kumimoji="1" lang="en-US" altLang="ko-KR" b="1" i="0" dirty="0"/>
              <a:t>COMSOL </a:t>
            </a:r>
            <a:r>
              <a:rPr kumimoji="1" lang="ko-KR" altLang="en-US" b="1" i="0" dirty="0"/>
              <a:t>프로그램에 이용</a:t>
            </a:r>
            <a:endParaRPr kumimoji="1" lang="ja-JP" altLang="en-US" b="1" i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FDA932-D1D3-DF63-AE00-C2335618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79" y="2349674"/>
            <a:ext cx="3991745" cy="3060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30CD6-28C7-0AC0-6FC4-918A3A4E7ADC}"/>
              </a:ext>
            </a:extLst>
          </p:cNvPr>
          <p:cNvSpPr txBox="1"/>
          <p:nvPr/>
        </p:nvSpPr>
        <p:spPr>
          <a:xfrm>
            <a:off x="2746834" y="5621973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토크 그래프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693F4-D172-4363-4B4A-8FE4686805D5}"/>
              </a:ext>
            </a:extLst>
          </p:cNvPr>
          <p:cNvSpPr txBox="1"/>
          <p:nvPr/>
        </p:nvSpPr>
        <p:spPr>
          <a:xfrm>
            <a:off x="7747608" y="5621973"/>
            <a:ext cx="2699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각 관절의 각도 그래프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8F8F0-3752-A3A1-8411-014C745C25B5}"/>
              </a:ext>
            </a:extLst>
          </p:cNvPr>
          <p:cNvSpPr txBox="1"/>
          <p:nvPr/>
        </p:nvSpPr>
        <p:spPr>
          <a:xfrm>
            <a:off x="5033495" y="5950074"/>
            <a:ext cx="212342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FFC000"/>
                </a:solidFill>
              </a:rPr>
              <a:t>노란색</a:t>
            </a:r>
            <a:r>
              <a:rPr kumimoji="1" lang="ko-KR" altLang="en-US" dirty="0"/>
              <a:t>이 관절 </a:t>
            </a:r>
            <a:r>
              <a:rPr kumimoji="1" lang="en-US" altLang="ko-KR" dirty="0"/>
              <a:t>1</a:t>
            </a:r>
          </a:p>
          <a:p>
            <a:pPr algn="ctr"/>
            <a:r>
              <a:rPr kumimoji="1" lang="ko-KR" altLang="en-US" dirty="0">
                <a:solidFill>
                  <a:srgbClr val="0070C0"/>
                </a:solidFill>
              </a:rPr>
              <a:t>파란색</a:t>
            </a:r>
            <a:r>
              <a:rPr kumimoji="1" lang="ko-KR" altLang="en-US" dirty="0"/>
              <a:t>이 관절 </a:t>
            </a:r>
            <a:r>
              <a:rPr kumimoji="1" lang="en-US" altLang="ko-KR" dirty="0"/>
              <a:t>2</a:t>
            </a:r>
            <a:endParaRPr kumimoji="1" lang="ja-JP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35BDB-32E8-E5ED-799E-AC7150075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46" y="2362094"/>
            <a:ext cx="4968552" cy="30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CATIA </a:t>
            </a:r>
            <a:r>
              <a:rPr lang="ko-KR" altLang="en-US" dirty="0"/>
              <a:t>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ACDF4-5E67-CB50-4788-8A954BBDB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9" y="1889078"/>
            <a:ext cx="5734649" cy="4133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2AFD134-A4DD-7037-F82F-19065939C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184440"/>
                  </p:ext>
                </p:extLst>
              </p:nvPr>
            </p:nvGraphicFramePr>
            <p:xfrm>
              <a:off x="6265213" y="1860787"/>
              <a:ext cx="5662641" cy="792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547">
                      <a:extLst>
                        <a:ext uri="{9D8B030D-6E8A-4147-A177-3AD203B41FA5}">
                          <a16:colId xmlns:a16="http://schemas.microsoft.com/office/drawing/2014/main" val="2367376599"/>
                        </a:ext>
                      </a:extLst>
                    </a:gridCol>
                    <a:gridCol w="1887547">
                      <a:extLst>
                        <a:ext uri="{9D8B030D-6E8A-4147-A177-3AD203B41FA5}">
                          <a16:colId xmlns:a16="http://schemas.microsoft.com/office/drawing/2014/main" val="3932423671"/>
                        </a:ext>
                      </a:extLst>
                    </a:gridCol>
                    <a:gridCol w="1887547">
                      <a:extLst>
                        <a:ext uri="{9D8B030D-6E8A-4147-A177-3AD203B41FA5}">
                          <a16:colId xmlns:a16="http://schemas.microsoft.com/office/drawing/2014/main" val="2519490818"/>
                        </a:ext>
                      </a:extLst>
                    </a:gridCol>
                  </a:tblGrid>
                  <a:tr h="396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E (Young’s modulus)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 </a:t>
                          </a:r>
                          <a:r>
                            <a:rPr lang="el-GR" altLang="ko-KR" sz="1400" dirty="0"/>
                            <a:t>ν</a:t>
                          </a:r>
                          <a:r>
                            <a:rPr lang="en-US" altLang="ko-KR" sz="1400" dirty="0"/>
                            <a:t> (Poisson’s ratio)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l-GR" altLang="ko-KR" sz="1400" dirty="0"/>
                            <a:t>ρ</a:t>
                          </a:r>
                          <a:r>
                            <a:rPr lang="en-US" altLang="ko-KR" sz="1400" dirty="0"/>
                            <a:t> (Density)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559642"/>
                      </a:ext>
                    </a:extLst>
                  </a:tr>
                  <a:tr h="396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200GPa</a:t>
                          </a:r>
                          <a:endParaRPr lang="ko-KR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0.30</a:t>
                          </a:r>
                          <a:endParaRPr lang="ko-KR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7850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7581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2AFD134-A4DD-7037-F82F-19065939C5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184440"/>
                  </p:ext>
                </p:extLst>
              </p:nvPr>
            </p:nvGraphicFramePr>
            <p:xfrm>
              <a:off x="6265213" y="1860787"/>
              <a:ext cx="5662641" cy="7924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547">
                      <a:extLst>
                        <a:ext uri="{9D8B030D-6E8A-4147-A177-3AD203B41FA5}">
                          <a16:colId xmlns:a16="http://schemas.microsoft.com/office/drawing/2014/main" val="2367376599"/>
                        </a:ext>
                      </a:extLst>
                    </a:gridCol>
                    <a:gridCol w="1887547">
                      <a:extLst>
                        <a:ext uri="{9D8B030D-6E8A-4147-A177-3AD203B41FA5}">
                          <a16:colId xmlns:a16="http://schemas.microsoft.com/office/drawing/2014/main" val="3932423671"/>
                        </a:ext>
                      </a:extLst>
                    </a:gridCol>
                    <a:gridCol w="1887547">
                      <a:extLst>
                        <a:ext uri="{9D8B030D-6E8A-4147-A177-3AD203B41FA5}">
                          <a16:colId xmlns:a16="http://schemas.microsoft.com/office/drawing/2014/main" val="2519490818"/>
                        </a:ext>
                      </a:extLst>
                    </a:gridCol>
                  </a:tblGrid>
                  <a:tr h="396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E (Young’s modulus)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 </a:t>
                          </a:r>
                          <a:r>
                            <a:rPr lang="el-GR" altLang="ko-KR" sz="1400" dirty="0"/>
                            <a:t>ν</a:t>
                          </a:r>
                          <a:r>
                            <a:rPr lang="en-US" altLang="ko-KR" sz="1400" dirty="0"/>
                            <a:t> (Poisson’s ratio)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l-GR" altLang="ko-KR" sz="1400" dirty="0"/>
                            <a:t>ρ</a:t>
                          </a:r>
                          <a:r>
                            <a:rPr lang="en-US" altLang="ko-KR" sz="1400" dirty="0"/>
                            <a:t> (Density)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559642"/>
                      </a:ext>
                    </a:extLst>
                  </a:tr>
                  <a:tr h="39624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200GPa</a:t>
                          </a:r>
                          <a:endParaRPr lang="ko-KR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0.30</a:t>
                          </a:r>
                          <a:endParaRPr lang="ko-KR" altLang="en-US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00323" t="-104615" r="-1290" b="-2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7581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459BA37-BF6C-11EB-9A16-820E64DA0A2A}"/>
              </a:ext>
            </a:extLst>
          </p:cNvPr>
          <p:cNvSpPr txBox="1"/>
          <p:nvPr/>
        </p:nvSpPr>
        <p:spPr>
          <a:xfrm>
            <a:off x="7895405" y="1485579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HSLA 550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DDF598-7874-E042-7840-71178E73FE2B}"/>
              </a:ext>
            </a:extLst>
          </p:cNvPr>
          <p:cNvSpPr txBox="1"/>
          <p:nvPr/>
        </p:nvSpPr>
        <p:spPr>
          <a:xfrm flipH="1">
            <a:off x="8085333" y="2678171"/>
            <a:ext cx="2258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Boom &amp; Arm</a:t>
            </a:r>
            <a:r>
              <a:rPr lang="ko-KR" altLang="en-US" dirty="0"/>
              <a:t> </a:t>
            </a:r>
            <a:r>
              <a:rPr lang="en-US" altLang="ko-KR" dirty="0"/>
              <a:t>Length</a:t>
            </a:r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FA4C962-C923-EEDB-2E20-4CD833C4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71" y="3078281"/>
            <a:ext cx="2985961" cy="205604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3392950-9417-A107-81A2-CE37E781C189}"/>
              </a:ext>
            </a:extLst>
          </p:cNvPr>
          <p:cNvSpPr txBox="1"/>
          <p:nvPr/>
        </p:nvSpPr>
        <p:spPr>
          <a:xfrm>
            <a:off x="9271303" y="5388318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Arm length:2200mm</a:t>
            </a:r>
          </a:p>
          <a:p>
            <a:r>
              <a:rPr lang="en-US" altLang="ko-KR" dirty="0"/>
              <a:t>Thickness: 200mm</a:t>
            </a:r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086E4F4-E8D2-4469-A383-F78C2CDC1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222" y="3079795"/>
            <a:ext cx="2672041" cy="205408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EEAB36B-04E4-BC33-E0EF-D23A3F745606}"/>
              </a:ext>
            </a:extLst>
          </p:cNvPr>
          <p:cNvSpPr txBox="1"/>
          <p:nvPr/>
        </p:nvSpPr>
        <p:spPr>
          <a:xfrm>
            <a:off x="6300481" y="5386204"/>
            <a:ext cx="261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Boom length:4400mm</a:t>
            </a:r>
          </a:p>
          <a:p>
            <a:r>
              <a:rPr lang="en-US" altLang="ko-KR" dirty="0"/>
              <a:t>Thickness:250mm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82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6F419-FCD1-9DFF-D885-1FFC8142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COMSOL</a:t>
            </a:r>
            <a:r>
              <a:rPr lang="ko-KR" altLang="en-US" dirty="0"/>
              <a:t> 해석과정</a:t>
            </a:r>
            <a:endParaRPr kumimoji="1" lang="ja-JP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6C20F49-8D61-8DA1-F7AE-DBF5CB29A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6807" y="3619225"/>
            <a:ext cx="2867425" cy="581106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7CE25-164B-7B58-84C1-D5ECE67E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0" y="1639141"/>
            <a:ext cx="3853126" cy="42501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96C09F-0E07-3FC9-1C7C-DC5FB9078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142" y="3681544"/>
            <a:ext cx="1819529" cy="11526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B1B81E-D948-82CF-D1C2-4A1144E3E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807" y="4601256"/>
            <a:ext cx="2886478" cy="62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0B21B0-3E97-6512-6F4D-E99E9873BD7B}"/>
              </a:ext>
            </a:extLst>
          </p:cNvPr>
          <p:cNvSpPr txBox="1"/>
          <p:nvPr/>
        </p:nvSpPr>
        <p:spPr>
          <a:xfrm>
            <a:off x="8168248" y="3192219"/>
            <a:ext cx="1364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Rotate 1</a:t>
            </a:r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DC7AF-C559-F6A9-4A33-6FD83F77A57E}"/>
              </a:ext>
            </a:extLst>
          </p:cNvPr>
          <p:cNvSpPr txBox="1"/>
          <p:nvPr/>
        </p:nvSpPr>
        <p:spPr>
          <a:xfrm>
            <a:off x="8168247" y="4196266"/>
            <a:ext cx="1364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Rotate 2</a:t>
            </a:r>
            <a:endParaRPr kumimoji="1" lang="ja-JP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682CE-E16E-81B4-627E-F8CE85164B0A}"/>
              </a:ext>
            </a:extLst>
          </p:cNvPr>
          <p:cNvSpPr txBox="1"/>
          <p:nvPr/>
        </p:nvSpPr>
        <p:spPr>
          <a:xfrm>
            <a:off x="5303118" y="1700762"/>
            <a:ext cx="6192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CATIA </a:t>
            </a:r>
            <a:r>
              <a:rPr kumimoji="1" lang="ko-KR" altLang="en-US" dirty="0"/>
              <a:t>파일을 </a:t>
            </a:r>
            <a:r>
              <a:rPr kumimoji="1" lang="en-US" altLang="ko-KR" dirty="0"/>
              <a:t>COMSOL</a:t>
            </a:r>
            <a:r>
              <a:rPr kumimoji="1" lang="ko-KR" altLang="en-US" dirty="0"/>
              <a:t>로 가져오기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ja-JP" dirty="0"/>
          </a:p>
          <a:p>
            <a:r>
              <a:rPr kumimoji="1" lang="en-US" altLang="ja-JP" dirty="0"/>
              <a:t>MATLAB, Simulink</a:t>
            </a:r>
            <a:r>
              <a:rPr kumimoji="1" lang="ko-KR" altLang="en-US" dirty="0"/>
              <a:t>로부터 </a:t>
            </a:r>
            <a:r>
              <a:rPr kumimoji="1" lang="en-US" altLang="ko-KR" dirty="0"/>
              <a:t>q1, q2</a:t>
            </a:r>
            <a:r>
              <a:rPr kumimoji="1" lang="ko-KR" altLang="en-US" dirty="0"/>
              <a:t>값을 얻어</a:t>
            </a:r>
            <a:r>
              <a:rPr kumimoji="1" lang="en-US" altLang="ko-KR" dirty="0"/>
              <a:t> </a:t>
            </a:r>
            <a:r>
              <a:rPr kumimoji="1" lang="en-US" altLang="ja-JP" dirty="0"/>
              <a:t>Rotate</a:t>
            </a:r>
            <a:r>
              <a:rPr kumimoji="1" lang="ko-KR" altLang="en-US" dirty="0"/>
              <a:t>에 입력</a:t>
            </a:r>
            <a:endParaRPr kumimoji="1" lang="ja-JP" altLang="en-US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0C017FB-BCB4-22B7-F01C-F9D7EB7B66D5}"/>
              </a:ext>
            </a:extLst>
          </p:cNvPr>
          <p:cNvSpPr/>
          <p:nvPr/>
        </p:nvSpPr>
        <p:spPr>
          <a:xfrm>
            <a:off x="7431067" y="2133650"/>
            <a:ext cx="360040" cy="4320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138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5929D-505C-01A4-3E15-E841C101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COMSOL</a:t>
            </a:r>
            <a:r>
              <a:rPr lang="ko-KR" altLang="en-US" dirty="0"/>
              <a:t> 해석과정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774399-7B26-4A6D-DBD3-A4AEC0176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83" y="1741672"/>
            <a:ext cx="2232249" cy="2549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4B3F71-4C8F-ABFC-0954-11BE44AF5F7D}"/>
              </a:ext>
            </a:extLst>
          </p:cNvPr>
          <p:cNvSpPr txBox="1"/>
          <p:nvPr/>
        </p:nvSpPr>
        <p:spPr>
          <a:xfrm>
            <a:off x="334566" y="134156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&lt;Fixed constraint&gt;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95204-E2E6-296D-7648-033AF237DE5D}"/>
              </a:ext>
            </a:extLst>
          </p:cNvPr>
          <p:cNvSpPr txBox="1"/>
          <p:nvPr/>
        </p:nvSpPr>
        <p:spPr>
          <a:xfrm>
            <a:off x="1774726" y="1325812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&lt;Boundary load&gt;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56B53D-1D33-A132-E547-6E7E467A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85" y="1725922"/>
            <a:ext cx="2424221" cy="2565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8ECA8A-3D10-E4FB-5AA5-D757B4B53BB0}"/>
              </a:ext>
            </a:extLst>
          </p:cNvPr>
          <p:cNvSpPr txBox="1"/>
          <p:nvPr/>
        </p:nvSpPr>
        <p:spPr>
          <a:xfrm>
            <a:off x="4511030" y="1325812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&lt;Mesh&gt;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B8D8BC-4578-355E-4FC3-66B75FD92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225" y="2478289"/>
            <a:ext cx="3476805" cy="973980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D0D49FE-A9F5-FC43-E61A-E681A846FB22}"/>
              </a:ext>
            </a:extLst>
          </p:cNvPr>
          <p:cNvSpPr/>
          <p:nvPr/>
        </p:nvSpPr>
        <p:spPr>
          <a:xfrm>
            <a:off x="3718942" y="4509914"/>
            <a:ext cx="288032" cy="5040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9E33E46-0BDE-BADC-C5D7-1414DCBE3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702" y="5045876"/>
            <a:ext cx="510584" cy="502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A1E6BB-2403-E3CB-F46F-A5F5797D9303}"/>
              </a:ext>
            </a:extLst>
          </p:cNvPr>
          <p:cNvSpPr txBox="1"/>
          <p:nvPr/>
        </p:nvSpPr>
        <p:spPr>
          <a:xfrm>
            <a:off x="2069286" y="5085978"/>
            <a:ext cx="3737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DX140W-5</a:t>
            </a:r>
            <a:r>
              <a:rPr lang="ko-KR" altLang="en-US" sz="1600" dirty="0">
                <a:latin typeface="+mj-lt"/>
              </a:rPr>
              <a:t>굴삭기 바스켓 부분 </a:t>
            </a:r>
            <a:r>
              <a:rPr lang="en-US" altLang="ko-KR" sz="1600" dirty="0">
                <a:latin typeface="+mj-lt"/>
              </a:rPr>
              <a:t>(GPT </a:t>
            </a:r>
            <a:r>
              <a:rPr lang="ko-KR" altLang="en-US" sz="1600" dirty="0">
                <a:latin typeface="+mj-lt"/>
              </a:rPr>
              <a:t>사용</a:t>
            </a:r>
            <a:r>
              <a:rPr lang="en-US" altLang="ko-KR" sz="1600" dirty="0">
                <a:latin typeface="+mj-lt"/>
              </a:rPr>
              <a:t>)</a:t>
            </a:r>
          </a:p>
          <a:p>
            <a:r>
              <a:rPr lang="ko-KR" altLang="en-US" sz="1600" dirty="0">
                <a:latin typeface="+mj-lt"/>
              </a:rPr>
              <a:t>모레기준 최대로 담았을 때 중량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0B565F-F654-5E8A-6C9C-5D212D4B5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2758" y="5742761"/>
            <a:ext cx="3600400" cy="8329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75BF7E-940E-109B-D749-16719C306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0161" y="1711229"/>
            <a:ext cx="2598725" cy="25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굴삭기 소개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61631" y="1917626"/>
            <a:ext cx="5543772" cy="4608513"/>
          </a:xfrm>
        </p:spPr>
        <p:txBody>
          <a:bodyPr>
            <a:normAutofit/>
          </a:bodyPr>
          <a:lstStyle/>
          <a:p>
            <a:r>
              <a:rPr lang="en-US" altLang="ko-KR" sz="2800" b="1" i="0" dirty="0"/>
              <a:t>Doosan DX140W-5</a:t>
            </a:r>
          </a:p>
          <a:p>
            <a:r>
              <a:rPr lang="ko-KR" altLang="en-US" i="0" dirty="0"/>
              <a:t>붐</a:t>
            </a:r>
            <a:r>
              <a:rPr lang="en-US" altLang="ko-KR" i="0" dirty="0"/>
              <a:t>(Boom): 4.4m &amp; 1500kg, </a:t>
            </a:r>
            <a:r>
              <a:rPr lang="ko-KR" altLang="en-US" i="0" dirty="0"/>
              <a:t>암</a:t>
            </a:r>
            <a:r>
              <a:rPr lang="en-US" altLang="ko-KR" i="0" dirty="0"/>
              <a:t>(Arm): 2.2m &amp; 700kg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8CA911-D603-C1D1-8749-FEA9C996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564" y="3141762"/>
            <a:ext cx="5248275" cy="2981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7ECBE3-DA11-71D2-3874-AD72C27D103E}"/>
              </a:ext>
            </a:extLst>
          </p:cNvPr>
          <p:cNvSpPr/>
          <p:nvPr/>
        </p:nvSpPr>
        <p:spPr>
          <a:xfrm>
            <a:off x="8111430" y="3573810"/>
            <a:ext cx="7200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AF9C4B-2B25-514F-AC60-0CFA9EDF3AA0}"/>
              </a:ext>
            </a:extLst>
          </p:cNvPr>
          <p:cNvSpPr/>
          <p:nvPr/>
        </p:nvSpPr>
        <p:spPr>
          <a:xfrm>
            <a:off x="10055646" y="4257886"/>
            <a:ext cx="50405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B47C94-270A-6920-A963-198A92A90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0" y="1813008"/>
            <a:ext cx="5543772" cy="41696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COMSOL</a:t>
            </a:r>
            <a:r>
              <a:rPr lang="ko-KR" altLang="en-US"/>
              <a:t> </a:t>
            </a:r>
            <a:r>
              <a:rPr lang="ko-KR" altLang="en-US" dirty="0"/>
              <a:t>해석과정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AD25F0-C074-25A9-3A85-D2B8A80DD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590" y="1485578"/>
            <a:ext cx="4813888" cy="47522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CEC06-0825-FDBA-6CA4-F9C3AC77EFC0}"/>
              </a:ext>
            </a:extLst>
          </p:cNvPr>
          <p:cNvSpPr txBox="1"/>
          <p:nvPr/>
        </p:nvSpPr>
        <p:spPr>
          <a:xfrm>
            <a:off x="6311230" y="1701602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Joint </a:t>
            </a:r>
            <a:r>
              <a:rPr lang="ko-KR" altLang="en-US" dirty="0"/>
              <a:t>응력 집중 되는 것을 확인 할 수 있음</a:t>
            </a:r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8A45CE98-5A60-976C-F158-BD1ED3C8EB73}"/>
              </a:ext>
            </a:extLst>
          </p:cNvPr>
          <p:cNvSpPr/>
          <p:nvPr/>
        </p:nvSpPr>
        <p:spPr>
          <a:xfrm>
            <a:off x="5447134" y="1917626"/>
            <a:ext cx="720080" cy="288032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307A02-BD03-8D21-37FB-0896F29A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098" y="3993664"/>
            <a:ext cx="2691167" cy="815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7D45FB-F112-3EC8-ED60-B6204CDC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398" y="3357786"/>
            <a:ext cx="2837096" cy="264540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A85CD70-FD29-48B4-3333-44951FF13C10}"/>
              </a:ext>
            </a:extLst>
          </p:cNvPr>
          <p:cNvSpPr/>
          <p:nvPr/>
        </p:nvSpPr>
        <p:spPr>
          <a:xfrm>
            <a:off x="6986173" y="2565698"/>
            <a:ext cx="360040" cy="62921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D27BD-3652-FF4A-5544-BC8BE24BA034}"/>
              </a:ext>
            </a:extLst>
          </p:cNvPr>
          <p:cNvSpPr txBox="1"/>
          <p:nvPr/>
        </p:nvSpPr>
        <p:spPr>
          <a:xfrm>
            <a:off x="8687494" y="488214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Point evaluation</a:t>
            </a:r>
            <a:r>
              <a:rPr lang="ko-KR" altLang="en-US" dirty="0"/>
              <a:t>을 사용하여 </a:t>
            </a:r>
            <a:r>
              <a:rPr lang="en-US" altLang="ko-KR" dirty="0"/>
              <a:t>joint </a:t>
            </a:r>
            <a:r>
              <a:rPr lang="ko-KR" altLang="en-US" dirty="0"/>
              <a:t>부분을 확인하기로 결정</a:t>
            </a:r>
          </a:p>
        </p:txBody>
      </p:sp>
    </p:spTree>
    <p:extLst>
      <p:ext uri="{BB962C8B-B14F-4D97-AF65-F5344CB8AC3E}">
        <p14:creationId xmlns:p14="http://schemas.microsoft.com/office/powerpoint/2010/main" val="331153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47E86-31E2-FAB9-8E2F-2D37FBCC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COMSOL</a:t>
            </a:r>
            <a:r>
              <a:rPr lang="ko-KR" altLang="en-US"/>
              <a:t> </a:t>
            </a:r>
            <a:r>
              <a:rPr lang="ko-KR" altLang="en-US" dirty="0"/>
              <a:t>해석결과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C74D3EB-4BCB-F7AE-DBD3-C68A6C6B8014}"/>
              </a:ext>
            </a:extLst>
          </p:cNvPr>
          <p:cNvCxnSpPr>
            <a:cxnSpLocks/>
          </p:cNvCxnSpPr>
          <p:nvPr/>
        </p:nvCxnSpPr>
        <p:spPr>
          <a:xfrm flipV="1">
            <a:off x="5340988" y="1825103"/>
            <a:ext cx="651443" cy="507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714AC2-3008-18B1-3CAA-6D50F1043202}"/>
              </a:ext>
            </a:extLst>
          </p:cNvPr>
          <p:cNvCxnSpPr>
            <a:cxnSpLocks/>
          </p:cNvCxnSpPr>
          <p:nvPr/>
        </p:nvCxnSpPr>
        <p:spPr>
          <a:xfrm>
            <a:off x="6003426" y="1821493"/>
            <a:ext cx="288032" cy="324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351AAD-A658-8BC1-679F-8911AC6B1333}"/>
              </a:ext>
            </a:extLst>
          </p:cNvPr>
          <p:cNvCxnSpPr>
            <a:cxnSpLocks/>
          </p:cNvCxnSpPr>
          <p:nvPr/>
        </p:nvCxnSpPr>
        <p:spPr>
          <a:xfrm flipV="1">
            <a:off x="2113039" y="1798888"/>
            <a:ext cx="651443" cy="507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925E509-7353-2FB3-D71B-A036B7423FD0}"/>
              </a:ext>
            </a:extLst>
          </p:cNvPr>
          <p:cNvCxnSpPr>
            <a:cxnSpLocks/>
          </p:cNvCxnSpPr>
          <p:nvPr/>
        </p:nvCxnSpPr>
        <p:spPr>
          <a:xfrm>
            <a:off x="2764482" y="1799085"/>
            <a:ext cx="0" cy="324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2C6532-FBB5-7CB5-29CC-BEE836AA60B4}"/>
              </a:ext>
            </a:extLst>
          </p:cNvPr>
          <p:cNvCxnSpPr>
            <a:cxnSpLocks/>
          </p:cNvCxnSpPr>
          <p:nvPr/>
        </p:nvCxnSpPr>
        <p:spPr>
          <a:xfrm>
            <a:off x="5122543" y="2325031"/>
            <a:ext cx="1670546" cy="85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CABD67B-F9C3-17EA-DE36-F49D1B261D15}"/>
              </a:ext>
            </a:extLst>
          </p:cNvPr>
          <p:cNvCxnSpPr>
            <a:cxnSpLocks/>
          </p:cNvCxnSpPr>
          <p:nvPr/>
        </p:nvCxnSpPr>
        <p:spPr>
          <a:xfrm>
            <a:off x="1831788" y="2306808"/>
            <a:ext cx="1670546" cy="85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AA8CEBA-7B8A-FE53-8381-DCC9D5C344F1}"/>
              </a:ext>
            </a:extLst>
          </p:cNvPr>
          <p:cNvSpPr txBox="1"/>
          <p:nvPr/>
        </p:nvSpPr>
        <p:spPr>
          <a:xfrm>
            <a:off x="5449077" y="2122946"/>
            <a:ext cx="521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q1</a:t>
            </a:r>
            <a:endParaRPr lang="ko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5D444A-5742-CC12-74FA-6455FFF24D0B}"/>
              </a:ext>
            </a:extLst>
          </p:cNvPr>
          <p:cNvSpPr txBox="1"/>
          <p:nvPr/>
        </p:nvSpPr>
        <p:spPr>
          <a:xfrm>
            <a:off x="2135029" y="2138415"/>
            <a:ext cx="521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q1</a:t>
            </a:r>
            <a:endParaRPr lang="ko-KR" altLang="en-US" sz="800" dirty="0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F46785E3-5FF9-C612-B483-C894F94B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9568"/>
              </p:ext>
            </p:extLst>
          </p:nvPr>
        </p:nvGraphicFramePr>
        <p:xfrm>
          <a:off x="1026426" y="3213770"/>
          <a:ext cx="3240360" cy="281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97298065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0085938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34300084"/>
                    </a:ext>
                  </a:extLst>
                </a:gridCol>
              </a:tblGrid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Time[s]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Joint1 [</a:t>
                      </a:r>
                      <a:r>
                        <a:rPr lang="en-US" altLang="ko-KR" sz="1400" dirty="0" err="1"/>
                        <a:t>MPa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Joint2 [</a:t>
                      </a:r>
                      <a:r>
                        <a:rPr lang="en-US" altLang="ko-KR" sz="1400" dirty="0" err="1"/>
                        <a:t>MPa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90073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628929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18.70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58310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4.9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(T Max)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26.91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16901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18090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70212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5.783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(T min)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15.03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6857"/>
                  </a:ext>
                </a:extLst>
              </a:tr>
            </a:tbl>
          </a:graphicData>
        </a:graphic>
      </p:graphicFrame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FA7A29E0-59AC-CFEE-D296-CA0AF74EE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425353"/>
              </p:ext>
            </p:extLst>
          </p:nvPr>
        </p:nvGraphicFramePr>
        <p:xfrm>
          <a:off x="4411802" y="3213770"/>
          <a:ext cx="3240360" cy="281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97298065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0085938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34300084"/>
                    </a:ext>
                  </a:extLst>
                </a:gridCol>
              </a:tblGrid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Time[s]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Joint1 [MPa]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Joint2 [</a:t>
                      </a:r>
                      <a:r>
                        <a:rPr lang="en-US" altLang="ko-KR" sz="1400" dirty="0" err="1"/>
                        <a:t>MPa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90073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628929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58310"/>
                  </a:ext>
                </a:extLst>
              </a:tr>
              <a:tr h="294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4.896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(T Max)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16901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18090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70212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5.755</a:t>
                      </a: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(T min)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6857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CE547445-1861-D722-C5D4-AA17E3636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009232"/>
              </p:ext>
            </p:extLst>
          </p:nvPr>
        </p:nvGraphicFramePr>
        <p:xfrm>
          <a:off x="7868633" y="3213770"/>
          <a:ext cx="3240360" cy="281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97298065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00859382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34300084"/>
                    </a:ext>
                  </a:extLst>
                </a:gridCol>
              </a:tblGrid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Time[s]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Joint1 [MPa]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Joint2 [</a:t>
                      </a:r>
                      <a:r>
                        <a:rPr lang="en-US" altLang="ko-KR" sz="1400" dirty="0" err="1"/>
                        <a:t>MPa</a:t>
                      </a:r>
                      <a:r>
                        <a:rPr lang="en-US" altLang="ko-KR" sz="1400" dirty="0"/>
                        <a:t>]</a:t>
                      </a:r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90073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628929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58310"/>
                  </a:ext>
                </a:extLst>
              </a:tr>
              <a:tr h="294735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4.775</a:t>
                      </a: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(T Max)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53.06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16901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53.15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18090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42.47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70212"/>
                  </a:ext>
                </a:extLst>
              </a:tr>
              <a:tr h="375910"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5.645</a:t>
                      </a: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(T Min)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20.94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1.36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6857"/>
                  </a:ext>
                </a:extLst>
              </a:tr>
            </a:tbl>
          </a:graphicData>
        </a:graphic>
      </p:graphicFrame>
      <p:cxnSp>
        <p:nvCxnSpPr>
          <p:cNvPr id="10" name="직선 연결선 4">
            <a:extLst>
              <a:ext uri="{FF2B5EF4-FFF2-40B4-BE49-F238E27FC236}">
                <a16:creationId xmlns:a16="http://schemas.microsoft.com/office/drawing/2014/main" id="{CB37EFC3-AD12-701A-7116-7F1C6C483D84}"/>
              </a:ext>
            </a:extLst>
          </p:cNvPr>
          <p:cNvCxnSpPr>
            <a:cxnSpLocks/>
          </p:cNvCxnSpPr>
          <p:nvPr/>
        </p:nvCxnSpPr>
        <p:spPr>
          <a:xfrm flipV="1">
            <a:off x="8857936" y="1825928"/>
            <a:ext cx="864096" cy="5040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7">
            <a:extLst>
              <a:ext uri="{FF2B5EF4-FFF2-40B4-BE49-F238E27FC236}">
                <a16:creationId xmlns:a16="http://schemas.microsoft.com/office/drawing/2014/main" id="{6B12669A-560E-477D-CF6C-FAE3DC6E1C53}"/>
              </a:ext>
            </a:extLst>
          </p:cNvPr>
          <p:cNvCxnSpPr>
            <a:cxnSpLocks/>
          </p:cNvCxnSpPr>
          <p:nvPr/>
        </p:nvCxnSpPr>
        <p:spPr>
          <a:xfrm>
            <a:off x="9722032" y="1822064"/>
            <a:ext cx="484679" cy="108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48">
            <a:extLst>
              <a:ext uri="{FF2B5EF4-FFF2-40B4-BE49-F238E27FC236}">
                <a16:creationId xmlns:a16="http://schemas.microsoft.com/office/drawing/2014/main" id="{76A930AA-D66F-07FA-F250-1BE35C89E29D}"/>
              </a:ext>
            </a:extLst>
          </p:cNvPr>
          <p:cNvCxnSpPr>
            <a:cxnSpLocks/>
          </p:cNvCxnSpPr>
          <p:nvPr/>
        </p:nvCxnSpPr>
        <p:spPr>
          <a:xfrm>
            <a:off x="8543252" y="2331046"/>
            <a:ext cx="1670546" cy="85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59">
            <a:extLst>
              <a:ext uri="{FF2B5EF4-FFF2-40B4-BE49-F238E27FC236}">
                <a16:creationId xmlns:a16="http://schemas.microsoft.com/office/drawing/2014/main" id="{8BD0D86F-DD3F-9D0D-4F06-D5BCE019FE98}"/>
              </a:ext>
            </a:extLst>
          </p:cNvPr>
          <p:cNvSpPr txBox="1"/>
          <p:nvPr/>
        </p:nvSpPr>
        <p:spPr>
          <a:xfrm>
            <a:off x="8998287" y="2146101"/>
            <a:ext cx="521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q1</a:t>
            </a:r>
            <a:endParaRPr lang="ko-KR" altLang="en-US" sz="800" dirty="0"/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DCC78388-B9ED-8B46-8A28-C3CFA0F58BFE}"/>
              </a:ext>
            </a:extLst>
          </p:cNvPr>
          <p:cNvSpPr txBox="1"/>
          <p:nvPr/>
        </p:nvSpPr>
        <p:spPr>
          <a:xfrm>
            <a:off x="2115907" y="259763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(1)</a:t>
            </a:r>
            <a:r>
              <a:rPr kumimoji="1" lang="ja-JP" altLang="en-US" dirty="0"/>
              <a:t> </a:t>
            </a:r>
            <a:r>
              <a:rPr kumimoji="1" lang="ko-KR" altLang="en-US" dirty="0"/>
              <a:t>예각</a:t>
            </a:r>
            <a:endParaRPr kumimoji="1" lang="ja-JP" altLang="en-US" dirty="0"/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1D2587A2-3179-E2BC-422C-E5573660E972}"/>
              </a:ext>
            </a:extLst>
          </p:cNvPr>
          <p:cNvSpPr txBox="1"/>
          <p:nvPr/>
        </p:nvSpPr>
        <p:spPr>
          <a:xfrm>
            <a:off x="5459807" y="259763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(2)</a:t>
            </a:r>
            <a:r>
              <a:rPr kumimoji="1" lang="ja-JP" altLang="en-US" dirty="0"/>
              <a:t> </a:t>
            </a:r>
            <a:r>
              <a:rPr kumimoji="1" lang="ko-KR" altLang="en-US" dirty="0"/>
              <a:t>직각</a:t>
            </a:r>
            <a:endParaRPr kumimoji="1" lang="ja-JP" altLang="en-US" dirty="0"/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BE5AC059-FA0A-B016-C571-6A4F4796124E}"/>
              </a:ext>
            </a:extLst>
          </p:cNvPr>
          <p:cNvSpPr txBox="1"/>
          <p:nvPr/>
        </p:nvSpPr>
        <p:spPr>
          <a:xfrm>
            <a:off x="8943366" y="2597636"/>
            <a:ext cx="1096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(3)</a:t>
            </a:r>
            <a:r>
              <a:rPr kumimoji="1" lang="ja-JP" altLang="en-US" dirty="0"/>
              <a:t> </a:t>
            </a:r>
            <a:r>
              <a:rPr kumimoji="1" lang="ko-KR" altLang="en-US" dirty="0"/>
              <a:t>둔각</a:t>
            </a:r>
            <a:endParaRPr kumimoji="1" lang="ja-JP" altLang="en-US" dirty="0"/>
          </a:p>
        </p:txBody>
      </p:sp>
      <p:sp>
        <p:nvSpPr>
          <p:cNvPr id="3" name="円弧 2">
            <a:extLst>
              <a:ext uri="{FF2B5EF4-FFF2-40B4-BE49-F238E27FC236}">
                <a16:creationId xmlns:a16="http://schemas.microsoft.com/office/drawing/2014/main" id="{7CCEAB71-4F1D-D9B9-421E-0B972C35D953}"/>
              </a:ext>
            </a:extLst>
          </p:cNvPr>
          <p:cNvSpPr/>
          <p:nvPr/>
        </p:nvSpPr>
        <p:spPr>
          <a:xfrm>
            <a:off x="2138423" y="369425"/>
            <a:ext cx="1670546" cy="1670546"/>
          </a:xfrm>
          <a:prstGeom prst="arc">
            <a:avLst>
              <a:gd name="adj1" fmla="val 6241771"/>
              <a:gd name="adj2" fmla="val 714043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KR" altLang="en-US"/>
          </a:p>
        </p:txBody>
      </p:sp>
      <p:sp>
        <p:nvSpPr>
          <p:cNvPr id="5" name="円弧 4">
            <a:extLst>
              <a:ext uri="{FF2B5EF4-FFF2-40B4-BE49-F238E27FC236}">
                <a16:creationId xmlns:a16="http://schemas.microsoft.com/office/drawing/2014/main" id="{63525757-C48F-4BCA-9304-C7D97B3CE1DD}"/>
              </a:ext>
            </a:extLst>
          </p:cNvPr>
          <p:cNvSpPr/>
          <p:nvPr/>
        </p:nvSpPr>
        <p:spPr>
          <a:xfrm flipH="1">
            <a:off x="9402588" y="1292069"/>
            <a:ext cx="643345" cy="643345"/>
          </a:xfrm>
          <a:prstGeom prst="arc">
            <a:avLst>
              <a:gd name="adj1" fmla="val 3808666"/>
              <a:gd name="adj2" fmla="val 76271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KR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DE8DA88-5A41-157C-0634-682DBFB201EB}"/>
              </a:ext>
            </a:extLst>
          </p:cNvPr>
          <p:cNvCxnSpPr>
            <a:cxnSpLocks/>
          </p:cNvCxnSpPr>
          <p:nvPr/>
        </p:nvCxnSpPr>
        <p:spPr>
          <a:xfrm flipH="1" flipV="1">
            <a:off x="5888233" y="1907485"/>
            <a:ext cx="115193" cy="123683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E88A701-C988-CADD-3514-DFC4066838F7}"/>
              </a:ext>
            </a:extLst>
          </p:cNvPr>
          <p:cNvCxnSpPr>
            <a:cxnSpLocks/>
          </p:cNvCxnSpPr>
          <p:nvPr/>
        </p:nvCxnSpPr>
        <p:spPr>
          <a:xfrm flipH="1">
            <a:off x="5992431" y="1930077"/>
            <a:ext cx="132081" cy="109894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36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89695-C190-8422-E590-D76F76B6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해석결과 그래프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9975BE4-4640-F0F5-AC75-B663B9751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795" y="4365898"/>
            <a:ext cx="3674025" cy="2277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B91F85-E932-871A-8D44-C4CDDDF20AEB}"/>
              </a:ext>
            </a:extLst>
          </p:cNvPr>
          <p:cNvSpPr txBox="1"/>
          <p:nvPr/>
        </p:nvSpPr>
        <p:spPr>
          <a:xfrm>
            <a:off x="1053672" y="1096048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Joint1,2</a:t>
            </a:r>
            <a:r>
              <a:rPr lang="ko-KR" altLang="en-US" dirty="0"/>
              <a:t>시간에 따른 </a:t>
            </a:r>
            <a:r>
              <a:rPr lang="en-US" altLang="ko-KR" dirty="0"/>
              <a:t>von mises stress </a:t>
            </a:r>
            <a:r>
              <a:rPr lang="ko-KR" altLang="en-US" dirty="0"/>
              <a:t>그래프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C91C7-65FA-800D-3575-6EA8B752C468}"/>
              </a:ext>
            </a:extLst>
          </p:cNvPr>
          <p:cNvSpPr txBox="1"/>
          <p:nvPr/>
        </p:nvSpPr>
        <p:spPr>
          <a:xfrm>
            <a:off x="1015561" y="3965788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Joint1,2 </a:t>
            </a:r>
            <a:r>
              <a:rPr lang="ko-KR" altLang="en-US" dirty="0"/>
              <a:t>시간에 따른 토크 그래프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B7373-C840-90E5-605C-FA178714F8BE}"/>
              </a:ext>
            </a:extLst>
          </p:cNvPr>
          <p:cNvSpPr txBox="1"/>
          <p:nvPr/>
        </p:nvSpPr>
        <p:spPr>
          <a:xfrm>
            <a:off x="6954452" y="2389744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shear stress: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E7F7F-8661-13E9-7936-6FF1924A9A72}"/>
              </a:ext>
            </a:extLst>
          </p:cNvPr>
          <p:cNvSpPr txBox="1"/>
          <p:nvPr/>
        </p:nvSpPr>
        <p:spPr>
          <a:xfrm>
            <a:off x="7031310" y="422848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Von mises stress: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22DA809-B27A-888F-4738-881A959D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627" y="2920460"/>
            <a:ext cx="1623201" cy="7773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990119E-2064-FCF6-00CB-98F9A46F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90" y="4865497"/>
            <a:ext cx="3063505" cy="571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18D8E5-DF3A-89D4-C4E8-68BB2E58A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795" y="1525810"/>
            <a:ext cx="2780967" cy="2239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C72079-C660-99A4-FAB3-4F9224261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705" y="1540778"/>
            <a:ext cx="2787581" cy="2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9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AA244-EF6D-271F-97E8-54B25FA2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DB684-D033-40CB-FDE3-AD2AB916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2" y="1485579"/>
            <a:ext cx="11953328" cy="468052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i="0" dirty="0">
                <a:latin typeface="+mn-lt"/>
              </a:rPr>
              <a:t>토크증가로 인해 </a:t>
            </a:r>
            <a:r>
              <a:rPr lang="en-US" altLang="ko-KR" i="0" dirty="0">
                <a:latin typeface="+mn-lt"/>
              </a:rPr>
              <a:t>shear stress , principal stress </a:t>
            </a:r>
            <a:r>
              <a:rPr lang="ko-KR" altLang="en-US" i="0" dirty="0">
                <a:latin typeface="+mn-lt"/>
              </a:rPr>
              <a:t>증가</a:t>
            </a:r>
            <a:r>
              <a:rPr lang="en-US" altLang="ko-KR" i="0" dirty="0">
                <a:latin typeface="+mn-lt"/>
              </a:rPr>
              <a:t>, </a:t>
            </a:r>
            <a:r>
              <a:rPr lang="ko-KR" altLang="en-US" i="0" dirty="0">
                <a:latin typeface="+mn-lt"/>
              </a:rPr>
              <a:t>그러므로 </a:t>
            </a:r>
            <a:r>
              <a:rPr lang="en-US" altLang="ko-KR" i="0" dirty="0">
                <a:latin typeface="+mn-lt"/>
              </a:rPr>
              <a:t>von mises stress</a:t>
            </a:r>
            <a:r>
              <a:rPr lang="ko-KR" altLang="en-US" i="0" dirty="0">
                <a:latin typeface="+mn-lt"/>
              </a:rPr>
              <a:t>가</a:t>
            </a:r>
            <a:r>
              <a:rPr lang="en-US" altLang="ko-KR" i="0" dirty="0">
                <a:latin typeface="+mn-lt"/>
              </a:rPr>
              <a:t> </a:t>
            </a:r>
            <a:r>
              <a:rPr lang="ko-KR" altLang="en-US" i="0" dirty="0">
                <a:latin typeface="+mn-lt"/>
              </a:rPr>
              <a:t>토크 그래프와 유사하다</a:t>
            </a:r>
            <a:r>
              <a:rPr lang="en-US" altLang="ko-KR" i="0" dirty="0">
                <a:latin typeface="+mn-lt"/>
              </a:rPr>
              <a:t>.</a:t>
            </a:r>
            <a:endParaRPr lang="ko-KR" altLang="en-US" i="0" dirty="0">
              <a:latin typeface="+mn-lt"/>
            </a:endParaRPr>
          </a:p>
          <a:p>
            <a:pPr marL="457200" indent="-457200">
              <a:buAutoNum type="arabicPeriod"/>
            </a:pPr>
            <a:endParaRPr lang="ko-KR" altLang="en-US" i="0" dirty="0">
              <a:latin typeface="+mn-lt"/>
            </a:endParaRPr>
          </a:p>
          <a:p>
            <a:pPr marL="457200" indent="-457200">
              <a:buAutoNum type="arabicPeriod"/>
            </a:pPr>
            <a:r>
              <a:rPr lang="ko-KR" altLang="en-US" i="0" dirty="0">
                <a:latin typeface="+mn-lt"/>
              </a:rPr>
              <a:t>둔각일 때</a:t>
            </a:r>
            <a:r>
              <a:rPr lang="en-US" altLang="ko-KR" i="0" dirty="0">
                <a:latin typeface="+mn-lt"/>
              </a:rPr>
              <a:t>,</a:t>
            </a:r>
            <a:r>
              <a:rPr lang="ko-KR" altLang="en-US" i="0" dirty="0">
                <a:latin typeface="+mn-lt"/>
              </a:rPr>
              <a:t> 최대 </a:t>
            </a:r>
            <a:r>
              <a:rPr lang="en-US" altLang="ko-KR" i="0" dirty="0">
                <a:latin typeface="+mn-lt"/>
              </a:rPr>
              <a:t>von</a:t>
            </a:r>
            <a:r>
              <a:rPr lang="ko-KR" altLang="en-US" i="0" dirty="0">
                <a:latin typeface="+mn-lt"/>
              </a:rPr>
              <a:t> </a:t>
            </a:r>
            <a:r>
              <a:rPr lang="en-US" altLang="ko-KR" i="0" dirty="0">
                <a:latin typeface="+mn-lt"/>
              </a:rPr>
              <a:t>mises stress</a:t>
            </a:r>
            <a:r>
              <a:rPr lang="ko-KR" altLang="en-US" i="0" dirty="0">
                <a:latin typeface="+mn-lt"/>
              </a:rPr>
              <a:t>가 제일 크다는 것을 알</a:t>
            </a:r>
            <a:r>
              <a:rPr lang="en-US" altLang="ko-KR" i="0" dirty="0">
                <a:latin typeface="+mn-lt"/>
              </a:rPr>
              <a:t> </a:t>
            </a:r>
            <a:r>
              <a:rPr lang="ko-KR" altLang="en-US" i="0" dirty="0">
                <a:latin typeface="+mn-lt"/>
              </a:rPr>
              <a:t>수 있다</a:t>
            </a:r>
            <a:r>
              <a:rPr lang="en-US" altLang="ko-KR" i="0" dirty="0">
                <a:latin typeface="+mn-lt"/>
              </a:rPr>
              <a:t>. </a:t>
            </a:r>
            <a:r>
              <a:rPr lang="ko-KR" altLang="en-US" i="0" dirty="0">
                <a:latin typeface="+mn-lt"/>
              </a:rPr>
              <a:t>모멘트 암이 멀어질수록 커진다</a:t>
            </a:r>
            <a:r>
              <a:rPr lang="en-US" altLang="ko-KR" i="0" dirty="0">
                <a:latin typeface="+mn-lt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i="0" dirty="0">
              <a:latin typeface="+mn-lt"/>
            </a:endParaRPr>
          </a:p>
          <a:p>
            <a:pPr marL="457200" indent="-457200">
              <a:buAutoNum type="arabicPeriod"/>
            </a:pPr>
            <a:r>
              <a:rPr lang="ko-KR" altLang="en-US" i="0" dirty="0">
                <a:latin typeface="+mn-lt"/>
              </a:rPr>
              <a:t>굴삭기 붐과 암의 안정성 평가를 하기 위해 </a:t>
            </a:r>
            <a:r>
              <a:rPr lang="en-US" altLang="ko-KR" i="0" dirty="0">
                <a:latin typeface="+mn-lt"/>
              </a:rPr>
              <a:t>stress</a:t>
            </a:r>
            <a:r>
              <a:rPr lang="ko-KR" altLang="en-US" i="0" dirty="0">
                <a:latin typeface="+mn-lt"/>
              </a:rPr>
              <a:t>가 가장 많이 받고 제일 취약한 부분을 고려 해야 한다</a:t>
            </a:r>
            <a:r>
              <a:rPr lang="en-US" altLang="ko-KR" i="0" dirty="0">
                <a:latin typeface="+mn-lt"/>
              </a:rPr>
              <a:t>. Joint</a:t>
            </a:r>
            <a:r>
              <a:rPr lang="ko-KR" altLang="en-US" i="0" dirty="0">
                <a:latin typeface="+mn-lt"/>
              </a:rPr>
              <a:t>부분의 </a:t>
            </a:r>
            <a:r>
              <a:rPr lang="en-US" altLang="ko-KR" i="0" dirty="0">
                <a:latin typeface="+mn-lt"/>
              </a:rPr>
              <a:t>von mises stress</a:t>
            </a:r>
            <a:r>
              <a:rPr lang="ko-KR" altLang="en-US" i="0" dirty="0">
                <a:latin typeface="+mn-lt"/>
              </a:rPr>
              <a:t>가</a:t>
            </a:r>
            <a:r>
              <a:rPr lang="en-US" altLang="ko-KR" i="0" dirty="0">
                <a:latin typeface="+mn-lt"/>
              </a:rPr>
              <a:t> </a:t>
            </a:r>
            <a:r>
              <a:rPr lang="ko-KR" altLang="en-US" i="0" dirty="0">
                <a:latin typeface="+mn-lt"/>
              </a:rPr>
              <a:t>제일 큰 부분 측정 해야 한다</a:t>
            </a:r>
            <a:r>
              <a:rPr lang="en-US" altLang="ko-KR" i="0" dirty="0">
                <a:latin typeface="+mn-lt"/>
              </a:rPr>
              <a:t>. </a:t>
            </a:r>
          </a:p>
          <a:p>
            <a:pPr marL="0" indent="0"/>
            <a:r>
              <a:rPr lang="en-US" altLang="ko-KR" i="0" dirty="0">
                <a:latin typeface="+mn-lt"/>
              </a:rPr>
              <a:t>        </a:t>
            </a:r>
            <a:r>
              <a:rPr lang="ko-KR" altLang="en-US" i="0" dirty="0">
                <a:latin typeface="+mn-lt"/>
              </a:rPr>
              <a:t>특히</a:t>
            </a:r>
            <a:r>
              <a:rPr lang="en-US" altLang="ko-KR" i="0" dirty="0">
                <a:latin typeface="+mn-lt"/>
              </a:rPr>
              <a:t>, </a:t>
            </a:r>
            <a:r>
              <a:rPr lang="ko-KR" altLang="en-US" i="0" dirty="0">
                <a:latin typeface="+mn-lt"/>
              </a:rPr>
              <a:t>사이각이 둔각인 상황일 때 고려를 많이 해야 한다</a:t>
            </a:r>
            <a:r>
              <a:rPr lang="en-US" altLang="ko-KR" i="0" dirty="0">
                <a:latin typeface="+mn-lt"/>
              </a:rPr>
              <a:t>.</a:t>
            </a:r>
          </a:p>
          <a:p>
            <a:pPr marL="0" indent="0"/>
            <a:endParaRPr lang="ko-KR" altLang="en-US" i="0" dirty="0">
              <a:latin typeface="+mn-lt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36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E1FD3-852F-C5B9-D3BA-664262CB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아쉬웠던 점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067DF-F813-5175-D09E-FD3644D7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ko-KR" i="0" dirty="0">
                <a:latin typeface="+mn-lt"/>
              </a:rPr>
              <a:t>1. CATIA</a:t>
            </a:r>
            <a:r>
              <a:rPr lang="ko-KR" altLang="en-US" i="0" dirty="0">
                <a:latin typeface="+mn-lt"/>
              </a:rPr>
              <a:t>로</a:t>
            </a:r>
            <a:r>
              <a:rPr lang="en-US" altLang="ko-KR" i="0" dirty="0">
                <a:latin typeface="+mn-lt"/>
              </a:rPr>
              <a:t> </a:t>
            </a:r>
            <a:r>
              <a:rPr lang="ko-KR" altLang="en-US" i="0" dirty="0">
                <a:latin typeface="+mn-lt"/>
              </a:rPr>
              <a:t>모델링 시 정확한 제원이 부족하기에  길이와 폭을 간소화하여 비율에 맞게 넣었다</a:t>
            </a:r>
            <a:r>
              <a:rPr lang="en-US" altLang="ko-KR" i="0" dirty="0">
                <a:latin typeface="+mn-lt"/>
              </a:rPr>
              <a:t>.</a:t>
            </a:r>
          </a:p>
          <a:p>
            <a:pPr marL="0" indent="0"/>
            <a:r>
              <a:rPr lang="en-US" altLang="ko-KR" i="0" dirty="0">
                <a:latin typeface="+mn-lt"/>
              </a:rPr>
              <a:t>    </a:t>
            </a:r>
            <a:r>
              <a:rPr lang="ko-KR" altLang="en-US" i="0" dirty="0">
                <a:latin typeface="+mn-lt"/>
              </a:rPr>
              <a:t>따라서</a:t>
            </a:r>
            <a:r>
              <a:rPr lang="en-US" altLang="ko-KR" i="0" dirty="0">
                <a:latin typeface="+mn-lt"/>
              </a:rPr>
              <a:t>, </a:t>
            </a:r>
            <a:r>
              <a:rPr lang="ko-KR" altLang="en-US" i="0" dirty="0">
                <a:latin typeface="+mn-lt"/>
              </a:rPr>
              <a:t>실제 굴삭기 형태의 붐과 암의 </a:t>
            </a:r>
            <a:r>
              <a:rPr lang="en-US" altLang="ko-KR" i="0" dirty="0">
                <a:latin typeface="+mn-lt"/>
              </a:rPr>
              <a:t>von mises stress</a:t>
            </a:r>
            <a:r>
              <a:rPr lang="ko-KR" altLang="en-US" i="0" dirty="0">
                <a:latin typeface="+mn-lt"/>
              </a:rPr>
              <a:t>를 구하기 어려웠다</a:t>
            </a:r>
            <a:r>
              <a:rPr lang="en-US" altLang="ko-KR" i="0" dirty="0">
                <a:latin typeface="+mn-lt"/>
              </a:rPr>
              <a:t>.</a:t>
            </a:r>
          </a:p>
          <a:p>
            <a:pPr marL="0" indent="0"/>
            <a:endParaRPr lang="en-US" altLang="ko-KR" i="0" dirty="0">
              <a:latin typeface="+mn-lt"/>
            </a:endParaRPr>
          </a:p>
          <a:p>
            <a:pPr marL="0" indent="0"/>
            <a:r>
              <a:rPr lang="en-US" altLang="ko-KR" i="0" dirty="0">
                <a:latin typeface="+mn-lt"/>
              </a:rPr>
              <a:t>2. </a:t>
            </a:r>
            <a:r>
              <a:rPr lang="ko-KR" altLang="en-US" i="0" dirty="0">
                <a:latin typeface="+mn-lt"/>
              </a:rPr>
              <a:t>토크가 </a:t>
            </a:r>
            <a:r>
              <a:rPr lang="en-US" altLang="ko-KR" i="0" dirty="0">
                <a:latin typeface="+mn-lt"/>
              </a:rPr>
              <a:t>4.5s</a:t>
            </a:r>
            <a:r>
              <a:rPr lang="ko-KR" altLang="en-US" i="0" dirty="0">
                <a:latin typeface="+mn-lt"/>
              </a:rPr>
              <a:t>일 때 최대지만 </a:t>
            </a:r>
            <a:r>
              <a:rPr lang="en-US" altLang="ko-KR" i="0" dirty="0">
                <a:latin typeface="+mn-lt"/>
              </a:rPr>
              <a:t> von mises</a:t>
            </a:r>
            <a:r>
              <a:rPr lang="ko-KR" altLang="en-US" i="0" dirty="0">
                <a:latin typeface="+mn-lt"/>
              </a:rPr>
              <a:t> </a:t>
            </a:r>
            <a:r>
              <a:rPr lang="en-US" altLang="ko-KR" i="0" dirty="0">
                <a:latin typeface="+mn-lt"/>
              </a:rPr>
              <a:t>stress</a:t>
            </a:r>
            <a:r>
              <a:rPr lang="ko-KR" altLang="en-US" i="0" dirty="0">
                <a:latin typeface="+mn-lt"/>
              </a:rPr>
              <a:t>는 </a:t>
            </a:r>
            <a:r>
              <a:rPr lang="en-US" altLang="ko-KR" i="0" dirty="0">
                <a:latin typeface="+mn-lt"/>
              </a:rPr>
              <a:t>5s</a:t>
            </a:r>
            <a:r>
              <a:rPr lang="ko-KR" altLang="en-US" i="0" dirty="0">
                <a:latin typeface="+mn-lt"/>
              </a:rPr>
              <a:t>일 때 제일 크게 나왔다</a:t>
            </a:r>
            <a:r>
              <a:rPr lang="en-US" altLang="ko-KR" i="0" dirty="0">
                <a:latin typeface="+mn-lt"/>
              </a:rPr>
              <a:t>. </a:t>
            </a:r>
          </a:p>
          <a:p>
            <a:pPr marL="0" indent="0"/>
            <a:r>
              <a:rPr lang="en-US" altLang="ko-KR" i="0" dirty="0">
                <a:latin typeface="+mn-lt"/>
              </a:rPr>
              <a:t>    </a:t>
            </a:r>
            <a:r>
              <a:rPr lang="ko-KR" altLang="en-US" i="0" dirty="0">
                <a:latin typeface="+mn-lt"/>
              </a:rPr>
              <a:t>그 이유는 붐의 형상이 매트랩과 달리 약간 꺾인 형태이므로 그렇게 나타나는 것으로 추정된다</a:t>
            </a:r>
            <a:r>
              <a:rPr lang="en-US" altLang="ko-KR" i="0" dirty="0">
                <a:latin typeface="+mn-lt"/>
              </a:rPr>
              <a:t>. </a:t>
            </a:r>
          </a:p>
          <a:p>
            <a:pPr marL="0" indent="0"/>
            <a:endParaRPr lang="en-US" altLang="ko-KR" i="0" dirty="0">
              <a:latin typeface="+mn-lt"/>
            </a:endParaRPr>
          </a:p>
          <a:p>
            <a:pPr marL="0" indent="0"/>
            <a:r>
              <a:rPr lang="en-US" altLang="ko-KR" i="0" dirty="0">
                <a:latin typeface="+mn-lt"/>
              </a:rPr>
              <a:t>3. MATLAB</a:t>
            </a:r>
            <a:r>
              <a:rPr lang="ko-KR" altLang="en-US" i="0" dirty="0">
                <a:latin typeface="+mn-lt"/>
              </a:rPr>
              <a:t>과 </a:t>
            </a:r>
            <a:r>
              <a:rPr lang="en-US" altLang="ko-KR" i="0" dirty="0">
                <a:latin typeface="+mn-lt"/>
              </a:rPr>
              <a:t>Simulink</a:t>
            </a:r>
            <a:r>
              <a:rPr lang="ko-KR" altLang="en-US" i="0" dirty="0">
                <a:latin typeface="+mn-lt"/>
              </a:rPr>
              <a:t>를 실행할 때</a:t>
            </a:r>
            <a:r>
              <a:rPr lang="en-US" altLang="ko-KR" i="0" dirty="0">
                <a:latin typeface="+mn-lt"/>
              </a:rPr>
              <a:t> </a:t>
            </a:r>
            <a:r>
              <a:rPr lang="ko-KR" altLang="en-US" i="0" dirty="0">
                <a:latin typeface="+mn-lt"/>
              </a:rPr>
              <a:t>처음 위치를 조정했음에도 시뮬레이션 과정에서는 조정이 안 된다</a:t>
            </a:r>
            <a:r>
              <a:rPr lang="en-US" altLang="ko-KR" i="0" dirty="0">
                <a:latin typeface="+mn-lt"/>
              </a:rPr>
              <a:t>.</a:t>
            </a:r>
          </a:p>
          <a:p>
            <a:pPr marL="0" indent="0"/>
            <a:r>
              <a:rPr lang="en-US" altLang="ko-KR" i="0" dirty="0">
                <a:latin typeface="+mn-lt"/>
              </a:rPr>
              <a:t>    </a:t>
            </a:r>
            <a:r>
              <a:rPr lang="ko-KR" altLang="en-US" i="0" dirty="0">
                <a:latin typeface="+mn-lt"/>
              </a:rPr>
              <a:t>경로를 따라 이동하는 과정에서의 토크를 구하기 위해 처음 몇 초간 멈추고 움직이도록 설정했다</a:t>
            </a:r>
            <a:r>
              <a:rPr lang="en-US" altLang="ko-KR" i="0" dirty="0">
                <a:latin typeface="+mn-lt"/>
              </a:rPr>
              <a:t>.    </a:t>
            </a:r>
          </a:p>
          <a:p>
            <a:pPr marL="0" indent="0"/>
            <a:endParaRPr lang="ko-KR" altLang="en-US" i="0" dirty="0">
              <a:latin typeface="+mn-lt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458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F335-C9AC-6AD4-A5C2-8C2174807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028EF-EFA5-A085-12A1-C48CE3000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EE8484E2-A998-DA95-81BD-94F4A3F9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000" i="0" dirty="0" err="1"/>
              <a:t>정슬</a:t>
            </a:r>
            <a:r>
              <a:rPr lang="en-US" altLang="ko-KR" sz="2000" i="0" dirty="0"/>
              <a:t>. (2019). </a:t>
            </a:r>
            <a:r>
              <a:rPr lang="ko-KR" altLang="en-US" sz="2000" i="0" dirty="0"/>
              <a:t>로봇공학</a:t>
            </a:r>
            <a:r>
              <a:rPr lang="en-US" altLang="ko-KR" sz="2000" i="0" dirty="0"/>
              <a:t>. </a:t>
            </a:r>
            <a:r>
              <a:rPr lang="ko-KR" altLang="en-US" sz="2000" i="0" dirty="0" err="1"/>
              <a:t>청문각</a:t>
            </a:r>
            <a:r>
              <a:rPr lang="en-US" altLang="ko-KR" sz="2000" i="0" dirty="0"/>
              <a:t>(</a:t>
            </a:r>
            <a:r>
              <a:rPr lang="ko-KR" altLang="en-US" sz="2000" i="0" dirty="0" err="1"/>
              <a:t>교문사</a:t>
            </a:r>
            <a:r>
              <a:rPr lang="en-US" altLang="ko-KR" sz="2000" i="0" dirty="0"/>
              <a:t>).</a:t>
            </a:r>
          </a:p>
          <a:p>
            <a:pPr marL="514350" indent="-514350">
              <a:buAutoNum type="arabicPeriod"/>
            </a:pPr>
            <a:r>
              <a:rPr lang="ko-KR" altLang="en-US" sz="2000" i="0" dirty="0" err="1"/>
              <a:t>정슬</a:t>
            </a:r>
            <a:r>
              <a:rPr lang="en-US" altLang="ko-KR" sz="2000" i="0" dirty="0"/>
              <a:t>. (2021). </a:t>
            </a:r>
            <a:r>
              <a:rPr lang="ko-KR" altLang="en-US" sz="2000" i="0" dirty="0"/>
              <a:t>로봇 시스템 제어</a:t>
            </a:r>
            <a:r>
              <a:rPr lang="en-US" altLang="ko-KR" sz="2000" i="0" dirty="0"/>
              <a:t>. </a:t>
            </a:r>
            <a:r>
              <a:rPr lang="ko-KR" altLang="en-US" sz="2000" i="0" dirty="0" err="1"/>
              <a:t>청문각</a:t>
            </a:r>
            <a:r>
              <a:rPr lang="en-US" altLang="ko-KR" sz="2000" i="0" dirty="0"/>
              <a:t>(</a:t>
            </a:r>
            <a:r>
              <a:rPr lang="ko-KR" altLang="en-US" sz="2000" i="0" dirty="0" err="1"/>
              <a:t>교문사</a:t>
            </a:r>
            <a:r>
              <a:rPr lang="en-US" altLang="ko-KR" sz="2000" i="0" dirty="0"/>
              <a:t>).</a:t>
            </a:r>
          </a:p>
          <a:p>
            <a:pPr marL="514350" indent="-514350">
              <a:buAutoNum type="arabicPeriod"/>
            </a:pPr>
            <a:r>
              <a:rPr lang="ko-KR" altLang="en-US" sz="2000" i="0" dirty="0" err="1"/>
              <a:t>두산휠굴삭기</a:t>
            </a:r>
            <a:r>
              <a:rPr lang="ko-KR" altLang="en-US" sz="2000" i="0" dirty="0"/>
              <a:t> </a:t>
            </a:r>
            <a:r>
              <a:rPr lang="en-US" altLang="ko-KR" sz="2000" i="0" dirty="0"/>
              <a:t>DX140W-5 </a:t>
            </a:r>
            <a:r>
              <a:rPr lang="ko-KR" altLang="en-US" sz="2000" i="0" dirty="0"/>
              <a:t>제원</a:t>
            </a:r>
            <a:r>
              <a:rPr lang="en-US" altLang="ko-KR" sz="2000" i="0" dirty="0"/>
              <a:t>.</a:t>
            </a:r>
          </a:p>
          <a:p>
            <a:pPr marL="914400" lvl="1" indent="-457200">
              <a:buAutoNum type="arabicParenR"/>
            </a:pPr>
            <a:r>
              <a:rPr lang="en-US" altLang="ko-KR" sz="1600" i="0" dirty="0">
                <a:hlinkClick r:id="rId2"/>
              </a:rPr>
              <a:t>https://www.ritchiespecs.com/model/doosan-dx140w-5-mobile-excavator </a:t>
            </a:r>
            <a:endParaRPr lang="en-US" altLang="ko-KR" sz="1600" i="0" dirty="0"/>
          </a:p>
          <a:p>
            <a:pPr marL="914400" lvl="1" indent="-457200">
              <a:buAutoNum type="arabicParenR"/>
            </a:pPr>
            <a:r>
              <a:rPr lang="en-US" altLang="ko-KR" sz="1600" i="0" dirty="0">
                <a:hlinkClick r:id="rId3"/>
              </a:rPr>
              <a:t>https://blog.naver.com/PostView.nhn?blogId=cetec16&amp;logNo=221088986488</a:t>
            </a:r>
            <a:endParaRPr lang="en-US" altLang="ko-KR" sz="1600" i="0" dirty="0"/>
          </a:p>
          <a:p>
            <a:pPr marL="457200" indent="-457200">
              <a:buAutoNum type="arabicPeriod" startAt="4"/>
            </a:pPr>
            <a:r>
              <a:rPr lang="ko-KR" altLang="en-US" sz="2000" i="0" dirty="0"/>
              <a:t>로봇역학 </a:t>
            </a:r>
            <a:r>
              <a:rPr lang="ko-KR" altLang="en-US" sz="2000" i="0" dirty="0" err="1"/>
              <a:t>기구학</a:t>
            </a:r>
            <a:r>
              <a:rPr lang="ko-KR" altLang="en-US" sz="2000" i="0" dirty="0"/>
              <a:t> 정리</a:t>
            </a:r>
            <a:r>
              <a:rPr lang="en-US" altLang="ko-KR" sz="2000" i="0" dirty="0"/>
              <a:t>.</a:t>
            </a:r>
            <a:r>
              <a:rPr kumimoji="1" lang="en-US" altLang="ja-JP" sz="2000" i="0" dirty="0"/>
              <a:t> </a:t>
            </a:r>
          </a:p>
          <a:p>
            <a:pPr marL="457200" lvl="1" indent="0">
              <a:buNone/>
            </a:pPr>
            <a:r>
              <a:rPr kumimoji="1" lang="en-US" altLang="ja-JP" sz="1600" i="0" dirty="0">
                <a:hlinkClick r:id="rId4"/>
              </a:rPr>
              <a:t>https://m.blog.naver.com/long_bagstrap/223404510524</a:t>
            </a:r>
            <a:endParaRPr kumimoji="1" lang="en-US" altLang="ja-JP" sz="1600" i="0" dirty="0"/>
          </a:p>
        </p:txBody>
      </p:sp>
    </p:spTree>
    <p:extLst>
      <p:ext uri="{BB962C8B-B14F-4D97-AF65-F5344CB8AC3E}">
        <p14:creationId xmlns:p14="http://schemas.microsoft.com/office/powerpoint/2010/main" val="287239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198662" y="3717826"/>
            <a:ext cx="8712968" cy="1224136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245F9-D84E-1605-7235-C8B077D9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EC5B77-FB30-8A55-57E2-CCF4F4DE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01" b="-1"/>
          <a:stretch/>
        </p:blipFill>
        <p:spPr>
          <a:xfrm>
            <a:off x="525571" y="1905319"/>
            <a:ext cx="7169518" cy="3048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503DFF-BB5D-8639-0F97-877627A82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210" y="1435791"/>
            <a:ext cx="2838596" cy="3988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1D65B-90C2-35A8-621B-B2474D8D7C41}"/>
              </a:ext>
            </a:extLst>
          </p:cNvPr>
          <p:cNvSpPr txBox="1"/>
          <p:nvPr/>
        </p:nvSpPr>
        <p:spPr>
          <a:xfrm>
            <a:off x="3358902" y="515798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Excavator_Setttings.m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50AEC-F857-23E4-2FCF-A7F1C7DA30C8}"/>
              </a:ext>
            </a:extLst>
          </p:cNvPr>
          <p:cNvSpPr txBox="1"/>
          <p:nvPr/>
        </p:nvSpPr>
        <p:spPr>
          <a:xfrm>
            <a:off x="9623598" y="562197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실행 결과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4440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626D3-D81A-3967-9313-056BCB86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4238F-B42E-070E-9BE2-26B9171C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" b="-1"/>
          <a:stretch/>
        </p:blipFill>
        <p:spPr>
          <a:xfrm>
            <a:off x="2828636" y="2493690"/>
            <a:ext cx="6578938" cy="576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22685-A1B7-7D83-C927-644F6E467F1C}"/>
              </a:ext>
            </a:extLst>
          </p:cNvPr>
          <p:cNvSpPr txBox="1"/>
          <p:nvPr/>
        </p:nvSpPr>
        <p:spPr>
          <a:xfrm>
            <a:off x="5109993" y="335778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Plot_Excavator.m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AAA17-D071-21ED-44FA-75EB952B2D0F}"/>
              </a:ext>
            </a:extLst>
          </p:cNvPr>
          <p:cNvSpPr txBox="1"/>
          <p:nvPr/>
        </p:nvSpPr>
        <p:spPr>
          <a:xfrm>
            <a:off x="3070870" y="4437906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시뮬레이션 구현하는 동안 실행되는 파일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특정 시간에 붐과 암의 위치를 그려준다</a:t>
            </a:r>
            <a:r>
              <a:rPr kumimoji="1" lang="en-US" altLang="ko-KR" sz="2400" dirty="0"/>
              <a:t>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8707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1A8BD-00F8-3805-2973-ABFFB288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01C93-06AC-6337-E80A-8B97F2070463}"/>
              </a:ext>
            </a:extLst>
          </p:cNvPr>
          <p:cNvSpPr txBox="1"/>
          <p:nvPr/>
        </p:nvSpPr>
        <p:spPr>
          <a:xfrm>
            <a:off x="5879182" y="119754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시뮬레이션을 위한 그래프 세팅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AADFE-2B0B-99F3-A03E-BD1350925211}"/>
              </a:ext>
            </a:extLst>
          </p:cNvPr>
          <p:cNvSpPr txBox="1"/>
          <p:nvPr/>
        </p:nvSpPr>
        <p:spPr>
          <a:xfrm>
            <a:off x="5884045" y="167896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2. Simulink </a:t>
            </a:r>
            <a:r>
              <a:rPr kumimoji="1" lang="ko-KR" altLang="en-US" dirty="0"/>
              <a:t>실행</a:t>
            </a:r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166DD-35B4-261F-F1C5-0E2D69D93F38}"/>
              </a:ext>
            </a:extLst>
          </p:cNvPr>
          <p:cNvSpPr txBox="1"/>
          <p:nvPr/>
        </p:nvSpPr>
        <p:spPr>
          <a:xfrm>
            <a:off x="5879182" y="3029684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 Simulink </a:t>
            </a:r>
            <a:r>
              <a:rPr kumimoji="1" lang="ko-KR" altLang="en-US" dirty="0"/>
              <a:t>실행 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Plot_Excavator</a:t>
            </a:r>
            <a:r>
              <a:rPr kumimoji="1" lang="ko-KR" altLang="en-US" dirty="0"/>
              <a:t>를 이용해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시뮬레이션 과정을 그래프로 구현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B73CD-CDC6-872A-E1EA-57AD02501197}"/>
              </a:ext>
            </a:extLst>
          </p:cNvPr>
          <p:cNvSpPr txBox="1"/>
          <p:nvPr/>
        </p:nvSpPr>
        <p:spPr>
          <a:xfrm>
            <a:off x="5884809" y="4000365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 </a:t>
            </a:r>
            <a:r>
              <a:rPr kumimoji="1" lang="ko-KR" altLang="en-US" dirty="0"/>
              <a:t>발표 자료를 제작하기 위해 </a:t>
            </a:r>
            <a:endParaRPr kumimoji="1" lang="en-US" altLang="ko-KR" dirty="0"/>
          </a:p>
          <a:p>
            <a:r>
              <a:rPr kumimoji="1" lang="en-US" altLang="ko-KR" dirty="0"/>
              <a:t>    30</a:t>
            </a:r>
            <a:r>
              <a:rPr kumimoji="1" lang="ko-KR" altLang="en-US" dirty="0"/>
              <a:t>프레임 </a:t>
            </a:r>
            <a:r>
              <a:rPr kumimoji="1" lang="en-US" altLang="ko-KR" dirty="0"/>
              <a:t>mp4</a:t>
            </a:r>
            <a:r>
              <a:rPr kumimoji="1" lang="ko-KR" altLang="en-US" dirty="0"/>
              <a:t>파일을 생성</a:t>
            </a:r>
            <a:endParaRPr kumimoji="1" lang="ja-JP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A49894-31E3-B171-CB65-BFB591EE7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62" y="1157778"/>
            <a:ext cx="4452466" cy="5685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60E7A-5106-8D21-EE72-3F83964800DB}"/>
              </a:ext>
            </a:extLst>
          </p:cNvPr>
          <p:cNvSpPr txBox="1"/>
          <p:nvPr/>
        </p:nvSpPr>
        <p:spPr>
          <a:xfrm>
            <a:off x="3358902" y="634205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Excavator_Simulation.m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73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F2001-0B7F-76D9-3227-FBE0ED12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굴삭기 상황 설명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E2BB52-AD42-217E-5208-B561153D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189" y="1485579"/>
            <a:ext cx="7293941" cy="4680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ja-JP" i="0" dirty="0"/>
              <a:t>(1)</a:t>
            </a:r>
            <a:r>
              <a:rPr kumimoji="1" lang="ko-KR" altLang="en-US" i="0" dirty="0"/>
              <a:t>부터 </a:t>
            </a:r>
            <a:r>
              <a:rPr kumimoji="1" lang="en-US" altLang="ko-KR" i="0" dirty="0"/>
              <a:t>(3)</a:t>
            </a:r>
            <a:r>
              <a:rPr kumimoji="1" lang="ko-KR" altLang="en-US" i="0" dirty="0"/>
              <a:t>까지의 상황에 따라</a:t>
            </a:r>
            <a:r>
              <a:rPr kumimoji="1" lang="en-US" altLang="ko-KR" i="0" dirty="0"/>
              <a:t> </a:t>
            </a:r>
            <a:r>
              <a:rPr kumimoji="1" lang="ko-KR" altLang="en-US" b="1" i="0" dirty="0"/>
              <a:t>토크</a:t>
            </a:r>
            <a:r>
              <a:rPr kumimoji="1" lang="en-US" altLang="ko-KR" b="1" i="0" dirty="0"/>
              <a:t>, </a:t>
            </a:r>
            <a:r>
              <a:rPr kumimoji="1" lang="ko-KR" altLang="en-US" b="1" i="0" dirty="0"/>
              <a:t>응력</a:t>
            </a:r>
            <a:r>
              <a:rPr kumimoji="1" lang="ko-KR" altLang="en-US" i="0" dirty="0"/>
              <a:t>이 어떻게 달라질까</a:t>
            </a:r>
            <a:r>
              <a:rPr kumimoji="1" lang="en-US" altLang="ko-KR" i="0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i="0" dirty="0"/>
              <a:t>그리고 굴삭기의 </a:t>
            </a:r>
            <a:r>
              <a:rPr kumimoji="1" lang="ko-KR" altLang="en-US" b="1" i="0" dirty="0"/>
              <a:t>안전성 평가</a:t>
            </a:r>
            <a:r>
              <a:rPr kumimoji="1" lang="ko-KR" altLang="en-US" i="0" dirty="0"/>
              <a:t>를 해보자</a:t>
            </a:r>
            <a:r>
              <a:rPr kumimoji="1" lang="en-US" altLang="ko-KR" i="0" dirty="0"/>
              <a:t>.</a:t>
            </a:r>
          </a:p>
          <a:p>
            <a:pPr marL="0" indent="0"/>
            <a:endParaRPr kumimoji="1" lang="en-US" altLang="ko-KR" i="0" dirty="0"/>
          </a:p>
          <a:p>
            <a:r>
              <a:rPr kumimoji="1" lang="en-US" altLang="ja-JP" i="0" dirty="0"/>
              <a:t>MATLAB, Simulink</a:t>
            </a:r>
            <a:r>
              <a:rPr kumimoji="1" lang="ko-KR" altLang="en-US" i="0" dirty="0"/>
              <a:t>와 </a:t>
            </a:r>
            <a:r>
              <a:rPr kumimoji="1" lang="en-US" altLang="ko-KR" i="0" dirty="0"/>
              <a:t>COMSOL</a:t>
            </a:r>
            <a:r>
              <a:rPr kumimoji="1" lang="ko-KR" altLang="en-US" i="0" dirty="0"/>
              <a:t>을 이용해 설명해보자</a:t>
            </a:r>
            <a:r>
              <a:rPr kumimoji="1" lang="en-US" altLang="ko-KR" i="0" dirty="0"/>
              <a:t>.</a:t>
            </a:r>
            <a:endParaRPr kumimoji="1" lang="ja-JP" altLang="en-US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39E47-E672-C859-AA36-E00E40C1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3" y="1563651"/>
            <a:ext cx="4038600" cy="4524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EB33C-992E-BE33-7A4A-39C39AA20932}"/>
              </a:ext>
            </a:extLst>
          </p:cNvPr>
          <p:cNvSpPr txBox="1"/>
          <p:nvPr/>
        </p:nvSpPr>
        <p:spPr>
          <a:xfrm>
            <a:off x="4586637" y="3254544"/>
            <a:ext cx="116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(1) </a:t>
            </a:r>
            <a:r>
              <a:rPr kumimoji="1" lang="ko-KR" altLang="en-US" b="1" dirty="0"/>
              <a:t>예각</a:t>
            </a:r>
            <a:endParaRPr kumimoji="1" lang="ja-JP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2B798-C47E-7158-F796-22BF7F2393A9}"/>
              </a:ext>
            </a:extLst>
          </p:cNvPr>
          <p:cNvSpPr txBox="1"/>
          <p:nvPr/>
        </p:nvSpPr>
        <p:spPr>
          <a:xfrm>
            <a:off x="6951201" y="3254544"/>
            <a:ext cx="1160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(</a:t>
            </a:r>
            <a:r>
              <a:rPr kumimoji="1" lang="en-US" altLang="ja-JP" b="1"/>
              <a:t>2) </a:t>
            </a:r>
            <a:r>
              <a:rPr kumimoji="1" lang="ko-KR" altLang="en-US" b="1" dirty="0"/>
              <a:t>직각</a:t>
            </a:r>
            <a:endParaRPr kumimoji="1" lang="ja-JP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9B753-66A6-4B3C-4D62-47D2CFAB07D4}"/>
              </a:ext>
            </a:extLst>
          </p:cNvPr>
          <p:cNvSpPr txBox="1"/>
          <p:nvPr/>
        </p:nvSpPr>
        <p:spPr>
          <a:xfrm>
            <a:off x="9419273" y="3254544"/>
            <a:ext cx="1160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/>
              <a:t>(3) </a:t>
            </a:r>
            <a:r>
              <a:rPr kumimoji="1" lang="ko-KR" altLang="en-US" b="1" dirty="0"/>
              <a:t>둔각</a:t>
            </a:r>
            <a:endParaRPr kumimoji="1" lang="ja-JP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7A6A58-891F-BFBB-AE96-9CF6C798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422" y="3863252"/>
            <a:ext cx="2440741" cy="2302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0DA4E8-0D64-03EF-C6BF-1DF77367A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232" y="3843520"/>
            <a:ext cx="2341549" cy="23028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8132C8-CA2E-D942-81EE-3D34FE61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250" y="3838140"/>
            <a:ext cx="2421881" cy="232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8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103D2-4F1C-AA0D-D2D8-0568A682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MATLAB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39A54-8AE3-BCCA-21DB-AFCF2998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1701602"/>
            <a:ext cx="6589646" cy="4581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044E-8CAB-4AFA-B42B-667682205B0C}"/>
              </a:ext>
            </a:extLst>
          </p:cNvPr>
          <p:cNvSpPr txBox="1"/>
          <p:nvPr/>
        </p:nvSpPr>
        <p:spPr>
          <a:xfrm>
            <a:off x="7823398" y="5950074"/>
            <a:ext cx="324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출력 시 나오는 그래프 예시</a:t>
            </a:r>
            <a:endParaRPr kumimoji="1" lang="ja-JP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AC6D61-BF2D-21E2-23DC-0E9BE6E4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12" y="2565698"/>
            <a:ext cx="4035923" cy="3241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6D101-8A86-A4C3-9BDF-447A0E670B99}"/>
              </a:ext>
            </a:extLst>
          </p:cNvPr>
          <p:cNvSpPr txBox="1"/>
          <p:nvPr/>
        </p:nvSpPr>
        <p:spPr>
          <a:xfrm>
            <a:off x="7471742" y="1854002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5. PD</a:t>
            </a:r>
            <a:r>
              <a:rPr kumimoji="1" lang="ko-KR" altLang="en-US" dirty="0"/>
              <a:t>제어가 제대로 이루어지는지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확인하기 위한 그래프 생성</a:t>
            </a:r>
            <a:endParaRPr kumimoji="1" lang="ja-JP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32F32-2B2A-318E-7741-830F57347BA5}"/>
              </a:ext>
            </a:extLst>
          </p:cNvPr>
          <p:cNvSpPr txBox="1"/>
          <p:nvPr/>
        </p:nvSpPr>
        <p:spPr>
          <a:xfrm>
            <a:off x="2206774" y="628279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Excavator_Simulation.m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5812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DCB91-BE47-9D07-B299-88ECBFE6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7151F-5A1F-8961-BD29-F4E3E949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</a:t>
            </a:r>
            <a:r>
              <a:rPr kumimoji="1" lang="ko-KR" altLang="en-US" dirty="0"/>
              <a:t> 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FE30B-5EA4-F7EF-8233-05C01DE8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E7340-09DD-7ADA-437F-85B624E8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275" y="1047783"/>
            <a:ext cx="8153861" cy="5556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0F87E0-5268-64A2-BE86-4E519B94CDDC}"/>
              </a:ext>
            </a:extLst>
          </p:cNvPr>
          <p:cNvSpPr txBox="1"/>
          <p:nvPr/>
        </p:nvSpPr>
        <p:spPr>
          <a:xfrm>
            <a:off x="4907073" y="6166099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Excavator_Control.slx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698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D4E31-B1DA-A0D0-C5E1-37644927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2D876-2ED3-ECB0-7380-F2570A7F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ja-JP" i="0" dirty="0"/>
              <a:t>Inverse Kinematics</a:t>
            </a:r>
            <a:endParaRPr kumimoji="1" lang="ja-JP" altLang="en-US" i="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F33C5C-8051-F884-AA94-696311B8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5" y="2050923"/>
            <a:ext cx="4388076" cy="3549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ED633-B986-60B9-E63A-AA4FEB2DC808}"/>
              </a:ext>
            </a:extLst>
          </p:cNvPr>
          <p:cNvSpPr txBox="1"/>
          <p:nvPr/>
        </p:nvSpPr>
        <p:spPr>
          <a:xfrm>
            <a:off x="5879182" y="3164119"/>
            <a:ext cx="5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 </a:t>
            </a:r>
            <a:r>
              <a:rPr kumimoji="1" lang="ko-KR" altLang="en-US" dirty="0"/>
              <a:t>끝점의 경로 설정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 </a:t>
            </a:r>
            <a:r>
              <a:rPr kumimoji="1" lang="ko-KR" altLang="en-US" dirty="0"/>
              <a:t>역기구학으로 각 관절의 각도 구하기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493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F0EA9-E78B-B4AB-2663-236970C38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E039F-D247-EB7A-1B87-F95DCAC4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ja-JP" i="0" dirty="0"/>
              <a:t>PD</a:t>
            </a:r>
            <a:r>
              <a:rPr kumimoji="1" lang="ko-KR" altLang="en-US" i="0" dirty="0"/>
              <a:t> </a:t>
            </a:r>
            <a:r>
              <a:rPr kumimoji="1" lang="en-US" altLang="ko-KR" i="0" dirty="0"/>
              <a:t>Control</a:t>
            </a:r>
            <a:endParaRPr kumimoji="1" lang="ja-JP" altLang="en-US" i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CA690-B264-F0CD-B9BB-99C31073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2664579"/>
            <a:ext cx="4464279" cy="1530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39325-7EFA-0B64-1F5C-2E1D00A29A19}"/>
                  </a:ext>
                </a:extLst>
              </p:cNvPr>
              <p:cNvSpPr txBox="1"/>
              <p:nvPr/>
            </p:nvSpPr>
            <p:spPr>
              <a:xfrm>
                <a:off x="6598203" y="2919653"/>
                <a:ext cx="3744416" cy="56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39325-7EFA-0B64-1F5C-2E1D00A2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203" y="2919653"/>
                <a:ext cx="3744416" cy="561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AD43B2-9886-2EBB-7862-83C762FD8A5D}"/>
                  </a:ext>
                </a:extLst>
              </p:cNvPr>
              <p:cNvSpPr txBox="1"/>
              <p:nvPr/>
            </p:nvSpPr>
            <p:spPr>
              <a:xfrm>
                <a:off x="5943914" y="3626654"/>
                <a:ext cx="504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ja-JP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ja-JP" sz="28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ja-JP" sz="2800" b="1" i="1">
                          <a:latin typeface="Cambria Math" panose="02040503050406030204" pitchFamily="18" charset="0"/>
                        </a:rPr>
                        <m:t>,   </m:t>
                      </m:r>
                      <m:acc>
                        <m:accPr>
                          <m:chr m:val="̇"/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28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ja-JP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ja-JP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en-US" altLang="ja-JP" sz="28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en-US" altLang="ja-JP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AD43B2-9886-2EBB-7862-83C762F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14" y="3626654"/>
                <a:ext cx="50405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40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269D4-AF91-256B-7B9C-AD545F12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43873-2024-26A2-2DAE-F3B215A7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92" y="1917626"/>
            <a:ext cx="5734345" cy="408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9B69E-6B38-ED81-9D33-D33F9F3D11DB}"/>
                  </a:ext>
                </a:extLst>
              </p:cNvPr>
              <p:cNvSpPr txBox="1"/>
              <p:nvPr/>
            </p:nvSpPr>
            <p:spPr>
              <a:xfrm>
                <a:off x="6815286" y="2775057"/>
                <a:ext cx="45365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kumimoji="1" lang="en-US" altLang="ja-JP" sz="28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8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ja-JP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0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9B69E-6B38-ED81-9D33-D33F9F3D1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286" y="2775057"/>
                <a:ext cx="453650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50FE8B-279E-1955-0BE7-608EF5CE085C}"/>
                  </a:ext>
                </a:extLst>
              </p:cNvPr>
              <p:cNvSpPr txBox="1"/>
              <p:nvPr/>
            </p:nvSpPr>
            <p:spPr>
              <a:xfrm>
                <a:off x="7013307" y="4077866"/>
                <a:ext cx="4140461" cy="405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/>
                  <a:t>계산을 통해</a:t>
                </a:r>
                <a:r>
                  <a:rPr kumimoji="1" lang="en-US" altLang="ja-JP" sz="20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kumimoji="1" lang="ko-KR" altLang="en-US" b="1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kumimoji="1" lang="ko-KR" altLang="en-US" dirty="0"/>
                  <a:t> 값을 구할 수 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50FE8B-279E-1955-0BE7-608EF5CE0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307" y="4077866"/>
                <a:ext cx="4140461" cy="405945"/>
              </a:xfrm>
              <a:prstGeom prst="rect">
                <a:avLst/>
              </a:prstGeom>
              <a:blipFill>
                <a:blip r:embed="rId4"/>
                <a:stretch>
                  <a:fillRect l="-1471" t="-10448" b="-2537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7D672B1-EA17-790F-3A29-4A7D5052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85579"/>
            <a:ext cx="11521280" cy="4680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i="0" dirty="0"/>
              <a:t>동역학 방정식</a:t>
            </a:r>
            <a:endParaRPr kumimoji="1" lang="ja-JP" altLang="en-US" i="0" dirty="0"/>
          </a:p>
        </p:txBody>
      </p:sp>
    </p:spTree>
    <p:extLst>
      <p:ext uri="{BB962C8B-B14F-4D97-AF65-F5344CB8AC3E}">
        <p14:creationId xmlns:p14="http://schemas.microsoft.com/office/powerpoint/2010/main" val="241383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901B-8C74-564C-27DB-09CA023C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02F9A-6234-2888-A388-39E89A2E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Simulink </a:t>
            </a:r>
            <a:r>
              <a:rPr kumimoji="1" lang="ko-KR" altLang="en-US" dirty="0"/>
              <a:t>구현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B0B25-2FA1-1A8E-FB34-EE8FBE71BF84}"/>
              </a:ext>
            </a:extLst>
          </p:cNvPr>
          <p:cNvSpPr txBox="1"/>
          <p:nvPr/>
        </p:nvSpPr>
        <p:spPr>
          <a:xfrm>
            <a:off x="5447134" y="4941962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계산을 통해</a:t>
            </a:r>
            <a:r>
              <a:rPr kumimoji="1" lang="en-US" altLang="ja-JP" sz="2000" dirty="0"/>
              <a:t> </a:t>
            </a:r>
            <a:r>
              <a:rPr kumimoji="1" lang="ko-KR" altLang="en-US" sz="2000" dirty="0"/>
              <a:t>관절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와 끝점의 좌표 </a:t>
            </a:r>
            <a:r>
              <a:rPr kumimoji="1" lang="ko-KR" altLang="en-US" dirty="0"/>
              <a:t>값을 구할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ja-JP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A50A863-0924-9576-6201-A9D8F6D64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485579"/>
            <a:ext cx="11521280" cy="4680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ko-KR" i="0" dirty="0"/>
              <a:t>Forward Kinematics</a:t>
            </a:r>
            <a:endParaRPr kumimoji="1" lang="ja-JP" altLang="en-US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4E068-EFD5-2A9C-CB69-4C28A06A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2407091"/>
            <a:ext cx="3744416" cy="2837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32D7A-E7C9-1ECF-4FF8-24AC024791E8}"/>
                  </a:ext>
                </a:extLst>
              </p:cNvPr>
              <p:cNvSpPr txBox="1"/>
              <p:nvPr/>
            </p:nvSpPr>
            <p:spPr>
              <a:xfrm>
                <a:off x="6591201" y="3825838"/>
                <a:ext cx="3832545" cy="735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b="1" i="0"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ja-JP" b="1" dirty="0"/>
                  <a:t>+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ja-JP" b="1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𝒔𝒊𝒏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b="1" i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𝐢𝐧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ja-JP" b="1" dirty="0"/>
                  <a:t>+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en-US" altLang="ja-JP" b="1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32D7A-E7C9-1ECF-4FF8-24AC02479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01" y="3825838"/>
                <a:ext cx="3832545" cy="735522"/>
              </a:xfrm>
              <a:prstGeom prst="rect">
                <a:avLst/>
              </a:prstGeom>
              <a:blipFill>
                <a:blip r:embed="rId3"/>
                <a:stretch>
                  <a:fillRect t="-5000" b="-108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0214A-C826-170A-BB78-4108E26C99F1}"/>
                  </a:ext>
                </a:extLst>
              </p:cNvPr>
              <p:cNvSpPr txBox="1"/>
              <p:nvPr/>
            </p:nvSpPr>
            <p:spPr>
              <a:xfrm>
                <a:off x="5447134" y="2573708"/>
                <a:ext cx="38325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𝒄𝒐𝒔</m:t>
                      </m:r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ja-JP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kumimoji="1" lang="en-US" altLang="ja-JP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ja-JP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sSub>
                        <m:sSubPr>
                          <m:ctrlPr>
                            <a:rPr lang="en-US" altLang="ja-JP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ja-JP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en-US" altLang="ja-JP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0214A-C826-170A-BB78-4108E26C9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34" y="2573708"/>
                <a:ext cx="3832545" cy="707886"/>
              </a:xfrm>
              <a:prstGeom prst="rect">
                <a:avLst/>
              </a:prstGeom>
              <a:blipFill>
                <a:blip r:embed="rId4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7053A2F-1526-8ACA-D9DF-83201FD3A749}"/>
              </a:ext>
            </a:extLst>
          </p:cNvPr>
          <p:cNvSpPr txBox="1"/>
          <p:nvPr/>
        </p:nvSpPr>
        <p:spPr>
          <a:xfrm>
            <a:off x="6591201" y="342979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끝 점의 위치</a:t>
            </a:r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F9B0F-E627-AED3-C346-DA24F024BCE9}"/>
              </a:ext>
            </a:extLst>
          </p:cNvPr>
          <p:cNvSpPr txBox="1"/>
          <p:nvPr/>
        </p:nvSpPr>
        <p:spPr>
          <a:xfrm>
            <a:off x="6527254" y="2223615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관절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위치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313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순기구학 </a:t>
            </a:r>
            <a:r>
              <a:rPr kumimoji="1" lang="en-US" altLang="ko-KR" dirty="0"/>
              <a:t>(Forward Kinematics)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i="0" dirty="0"/>
              <a:t>각 조인트 공간에서 각이 주어졌을 때</a:t>
            </a:r>
            <a:r>
              <a:rPr lang="en-US" altLang="ko-KR" sz="2000" i="0" dirty="0"/>
              <a:t>, </a:t>
            </a:r>
            <a:r>
              <a:rPr lang="ko-KR" altLang="en-US" sz="2000" i="0" dirty="0"/>
              <a:t>직교공간에서 링크의 끝의 위치를 구하는 것</a:t>
            </a:r>
            <a:endParaRPr lang="ja-JP" altLang="en-US" sz="2000" i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274A8-5059-61B4-3F55-373EFA00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10" y="2465537"/>
            <a:ext cx="3257550" cy="322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A9141-EC21-BE00-1BC7-BDA8E0D451A6}"/>
              </a:ext>
            </a:extLst>
          </p:cNvPr>
          <p:cNvSpPr txBox="1"/>
          <p:nvPr/>
        </p:nvSpPr>
        <p:spPr>
          <a:xfrm>
            <a:off x="4915947" y="2853730"/>
            <a:ext cx="297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기하학적 방법으로 접근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D9A73-8EC1-C187-5CEB-0F43FE1894AE}"/>
                  </a:ext>
                </a:extLst>
              </p:cNvPr>
              <p:cNvSpPr txBox="1"/>
              <p:nvPr/>
            </p:nvSpPr>
            <p:spPr>
              <a:xfrm>
                <a:off x="4915947" y="3923198"/>
                <a:ext cx="34166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i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ja-JP" i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dirty="0"/>
                  <a:t>+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ja-JP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CD9A73-8EC1-C187-5CEB-0F43FE18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947" y="3923198"/>
                <a:ext cx="3416618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B3983-5B52-1306-0193-7525BD4B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역기구학 </a:t>
            </a:r>
            <a:r>
              <a:rPr kumimoji="1" lang="en-US" altLang="ko-KR" dirty="0"/>
              <a:t>(Inverse Kinematics)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14924-47DF-37D5-D7E1-894A396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000" i="0" dirty="0"/>
              <a:t>직교공간에서 </a:t>
            </a:r>
            <a:r>
              <a:rPr lang="ko-KR" altLang="en-US" sz="2000" i="0" dirty="0"/>
              <a:t>링크의</a:t>
            </a:r>
            <a:r>
              <a:rPr kumimoji="1" lang="ko-KR" altLang="en-US" sz="2000" i="0" dirty="0"/>
              <a:t> 끝의 위치가 주어졌을 때</a:t>
            </a:r>
            <a:r>
              <a:rPr kumimoji="1" lang="en-US" altLang="ko-KR" sz="2000" i="0" dirty="0"/>
              <a:t>, </a:t>
            </a:r>
            <a:r>
              <a:rPr kumimoji="1" lang="ko-KR" altLang="en-US" sz="2000" i="0" dirty="0"/>
              <a:t>조인트 공간에서 각의 값을 구하는 것</a:t>
            </a:r>
            <a:endParaRPr kumimoji="1" lang="ja-JP" altLang="en-US" sz="2000" i="0" dirty="0"/>
          </a:p>
          <a:p>
            <a:pPr>
              <a:buFont typeface="Arial" panose="020B0604020202020204" pitchFamily="34" charset="0"/>
              <a:buChar char="•"/>
            </a:pPr>
            <a:endParaRPr kumimoji="1" lang="ja-JP" altLang="en-US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3E223-D6D1-5BFA-BE8C-F58B7CF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421682"/>
            <a:ext cx="3133725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9E8F6-5E1A-32DA-03F1-CA26B3D9AEE7}"/>
              </a:ext>
            </a:extLst>
          </p:cNvPr>
          <p:cNvSpPr txBox="1"/>
          <p:nvPr/>
        </p:nvSpPr>
        <p:spPr>
          <a:xfrm>
            <a:off x="4678440" y="2421682"/>
            <a:ext cx="285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기하학적 방법으로 접근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53BDB-D913-06E6-78AC-84B01B27769F}"/>
                  </a:ext>
                </a:extLst>
              </p:cNvPr>
              <p:cNvSpPr txBox="1"/>
              <p:nvPr/>
            </p:nvSpPr>
            <p:spPr>
              <a:xfrm>
                <a:off x="4678441" y="2992481"/>
                <a:ext cx="6675781" cy="367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  <m:r>
                            <a:rPr lang="en-US" altLang="ja-JP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ja-JP" altLang="en-US" sz="20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altLang="ja-JP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ja-JP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180</m:t>
                            </m:r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°−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ja-JP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sz="2000" b="0" dirty="0"/>
                  <a:t>=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ja-JP" sz="2000" b="0" dirty="0"/>
              </a:p>
              <a:p>
                <a:pPr>
                  <a:lnSpc>
                    <a:spcPct val="150000"/>
                  </a:lnSpc>
                </a:pPr>
                <a:endParaRPr lang="en-US" altLang="ja-JP" sz="2000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00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ja-JP" sz="2000" b="0" i="0" smtClean="0">
                        <a:latin typeface="Cambria Math" panose="02040503050406030204" pitchFamily="18" charset="0"/>
                      </a:rPr>
                      <m:t>in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</m:t>
                        </m:r>
                        <m:sSup>
                          <m:sSup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∴</m:t>
                        </m:r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ja-JP" sz="2000" b="0" dirty="0"/>
              </a:p>
              <a:p>
                <a:endParaRPr kumimoji="1" lang="en-US" altLang="ja-JP" sz="2000" dirty="0"/>
              </a:p>
              <a:p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53BDB-D913-06E6-78AC-84B01B277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41" y="2992481"/>
                <a:ext cx="6675781" cy="36776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50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F8062-D2BC-8971-5A2D-D26B80CD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역기구학 </a:t>
            </a:r>
            <a:r>
              <a:rPr kumimoji="1" lang="en-US" altLang="ko-KR" dirty="0"/>
              <a:t>(Inverse Kinematics)</a:t>
            </a:r>
            <a:endParaRPr kumimoji="1" lang="ja-JP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13AAD-078F-B941-0764-77FD06BC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000" i="0" dirty="0"/>
              <a:t>직교공간에서 </a:t>
            </a:r>
            <a:r>
              <a:rPr lang="ko-KR" altLang="en-US" sz="2000" i="0" dirty="0"/>
              <a:t>링크의</a:t>
            </a:r>
            <a:r>
              <a:rPr kumimoji="1" lang="ko-KR" altLang="en-US" sz="2000" i="0" dirty="0"/>
              <a:t> 끝의 위치가 주어졌을 때</a:t>
            </a:r>
            <a:r>
              <a:rPr kumimoji="1" lang="en-US" altLang="ko-KR" sz="2000" i="0" dirty="0"/>
              <a:t>, </a:t>
            </a:r>
            <a:r>
              <a:rPr kumimoji="1" lang="ko-KR" altLang="en-US" sz="2000" i="0" dirty="0"/>
              <a:t>조인트 공간에서 각의 값을 구하는 것</a:t>
            </a:r>
            <a:endParaRPr kumimoji="1" lang="ja-JP" altLang="en-US" sz="2000" i="0" dirty="0"/>
          </a:p>
          <a:p>
            <a:endParaRPr kumimoji="1" lang="ja-JP" altLang="en-US" i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F2BFC8-D085-EDEF-3F50-8AC733F2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2420144"/>
            <a:ext cx="3133725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07A96-BC17-4556-A406-F00ADB5368F6}"/>
              </a:ext>
            </a:extLst>
          </p:cNvPr>
          <p:cNvSpPr txBox="1"/>
          <p:nvPr/>
        </p:nvSpPr>
        <p:spPr>
          <a:xfrm>
            <a:off x="4633130" y="2220076"/>
            <a:ext cx="2924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기하학적 방법으로 접근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988A9-CBFF-9256-165B-0F1A253D42DA}"/>
                  </a:ext>
                </a:extLst>
              </p:cNvPr>
              <p:cNvSpPr txBox="1"/>
              <p:nvPr/>
            </p:nvSpPr>
            <p:spPr>
              <a:xfrm>
                <a:off x="4633130" y="2770502"/>
                <a:ext cx="6769925" cy="3395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ja-JP" altLang="en-US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altLang="ja-JP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ja-JP" altLang="en-US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ja-JP" altLang="en-US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0" i="1" smtClean="0">
                          <a:latin typeface="Cambria Math" panose="02040503050406030204" pitchFamily="18" charset="0"/>
                        </a:rPr>
                        <m:t>𝑐𝑜</m:t>
                      </m:r>
                      <m:sSup>
                        <m:sSup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ja-JP" sz="2000" b="0" dirty="0"/>
              </a:p>
              <a:p>
                <a14:m>
                  <m:oMath xmlns:m="http://schemas.openxmlformats.org/officeDocument/2006/math"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𝑡𝑎</m:t>
                    </m:r>
                    <m:sSup>
                      <m:sSup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∴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ja-JP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altLang="ja-JP" sz="2000" b="0" dirty="0"/>
              </a:p>
              <a:p>
                <a:endParaRPr lang="en-US" altLang="ja-JP" sz="2000" dirty="0"/>
              </a:p>
              <a:p>
                <a:r>
                  <a:rPr lang="ko-KR" altLang="en-US" sz="2000" b="1" dirty="0"/>
                  <a:t>결론</a:t>
                </a:r>
                <a:endParaRPr lang="en-US" altLang="ja-JP" sz="2000" b="1" dirty="0"/>
              </a:p>
              <a:p>
                <a:pPr lvl="1" algn="ctr"/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ja-JP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ja-JP" altLang="en-US" sz="20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ja-JP" sz="20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</m:t>
                    </m:r>
                    <m:sSup>
                      <m:sSup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ja-JP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∓</m:t>
                        </m:r>
                        <m:f>
                          <m:fPr>
                            <m:ctrlPr>
                              <a:rPr lang="en-US" altLang="ja-JP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</m:t>
                                </m:r>
                                <m:sSup>
                                  <m:sSup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ja-JP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ja-JP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altLang="ja-JP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ja-JP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ja-JP" sz="2000" dirty="0"/>
              </a:p>
              <a:p>
                <a:endParaRPr kumimoji="1" lang="en-US" altLang="ko-KR" sz="2000" dirty="0"/>
              </a:p>
              <a:p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</a:t>
                </a:r>
                <a:r>
                  <a:rPr kumimoji="1" lang="ko-KR" altLang="en-US" sz="2000" dirty="0"/>
                  <a:t>굴삭기</a:t>
                </a:r>
                <a:r>
                  <a:rPr kumimoji="1" lang="ko-KR" altLang="en-US" dirty="0"/>
                  <a:t>는</a:t>
                </a:r>
                <a:r>
                  <a:rPr kumimoji="1" lang="ko-KR" altLang="en-US" sz="2000" dirty="0"/>
                  <a:t> </a:t>
                </a:r>
                <a:r>
                  <a:rPr kumimoji="1" lang="en-US" altLang="ko-KR" dirty="0"/>
                  <a:t>up</a:t>
                </a:r>
                <a:r>
                  <a:rPr kumimoji="1" lang="ko-KR" altLang="en-US" sz="2000" dirty="0"/>
                  <a:t>의 상황만 존재</a:t>
                </a:r>
                <a:r>
                  <a:rPr kumimoji="1" lang="en-US" altLang="ko-KR" sz="2000" dirty="0"/>
                  <a:t>.</a:t>
                </a:r>
                <a:endParaRPr kumimoji="1" lang="en-US" altLang="ja-JP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988A9-CBFF-9256-165B-0F1A253D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130" y="2770502"/>
                <a:ext cx="6769925" cy="3395801"/>
              </a:xfrm>
              <a:prstGeom prst="rect">
                <a:avLst/>
              </a:prstGeom>
              <a:blipFill>
                <a:blip r:embed="rId4"/>
                <a:stretch>
                  <a:fillRect l="-900" b="-2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23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60E9B-3CC2-4122-E488-2F2AA30D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라그랑주</a:t>
            </a:r>
            <a:r>
              <a:rPr kumimoji="1" lang="ko-KR" altLang="en-US" dirty="0"/>
              <a:t> 방식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동역학 방정식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83FCF4D5-C7CC-5469-6A6A-A552DD3791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406" y="1557586"/>
                <a:ext cx="10515600" cy="511256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4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kumimoji="1" lang="en-US" altLang="ja-JP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4000" b="1" i="1" dirty="0"/>
              </a:p>
              <a:p>
                <a:pPr marL="0" indent="0">
                  <a:buNone/>
                </a:pPr>
                <a:endParaRPr lang="en-US" altLang="ja-JP" b="1" i="1" dirty="0"/>
              </a:p>
              <a:p>
                <a:pPr marL="0" indent="0">
                  <a:buNone/>
                </a:pPr>
                <a:r>
                  <a:rPr lang="en-US" altLang="ja-JP" sz="2400" dirty="0"/>
                  <a:t>1.</a:t>
                </a:r>
                <a:r>
                  <a:rPr lang="en-US" altLang="ja-JP" sz="24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kumimoji="1" lang="en-US" altLang="ja-JP" sz="2400" i="0" dirty="0"/>
                  <a:t>: </a:t>
                </a:r>
                <a:r>
                  <a:rPr kumimoji="1" lang="ko-KR" altLang="en-US" sz="2400" b="1" i="0" dirty="0"/>
                  <a:t>관성 행렬</a:t>
                </a:r>
                <a:endParaRPr kumimoji="1" lang="en-US" altLang="ko-KR" sz="2400" b="1" i="0" dirty="0"/>
              </a:p>
              <a:p>
                <a:pPr marL="0" indent="0">
                  <a:buNone/>
                </a:pPr>
                <a:r>
                  <a:rPr lang="ko-KR" altLang="en-US" sz="2000" dirty="0"/>
                  <a:t>     </a:t>
                </a:r>
                <a:r>
                  <a:rPr lang="ko-KR" altLang="en-US" i="0" dirty="0"/>
                  <a:t>링크의 </a:t>
                </a:r>
                <a:r>
                  <a:rPr lang="ko-KR" altLang="en-US" dirty="0"/>
                  <a:t> </a:t>
                </a:r>
                <a:r>
                  <a:rPr kumimoji="1" lang="ko-KR" altLang="en-US" sz="2000" i="0" dirty="0"/>
                  <a:t>질량 분포와 관성을 나타냄</a:t>
                </a:r>
                <a:endParaRPr kumimoji="1" lang="en-US" altLang="ko-KR" sz="2400" i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ja-JP" sz="2400" i="0" dirty="0"/>
                  <a:t>2. </a:t>
                </a: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ja-JP" sz="2400" i="0" dirty="0"/>
                  <a:t>: </a:t>
                </a:r>
                <a:r>
                  <a:rPr lang="ko-KR" altLang="en-US" sz="2400" b="1" i="0" dirty="0" err="1"/>
                  <a:t>코리올리</a:t>
                </a:r>
                <a:r>
                  <a:rPr lang="ko-KR" altLang="en-US" sz="2400" b="1" i="0" dirty="0"/>
                  <a:t> 및 원심력 행렬</a:t>
                </a:r>
                <a:endParaRPr lang="en-US" altLang="ko-KR" sz="2400" b="1" i="0" dirty="0"/>
              </a:p>
              <a:p>
                <a:pPr marL="0" indent="0">
                  <a:buNone/>
                </a:pPr>
                <a:r>
                  <a:rPr lang="ko-KR" altLang="en-US" sz="2000" i="0" dirty="0"/>
                  <a:t>     관성에 의해 발생하는 속도 의존성 항 </a:t>
                </a:r>
                <a:endParaRPr lang="en-US" altLang="ko-KR" sz="2000" i="0" dirty="0"/>
              </a:p>
              <a:p>
                <a:pPr marL="0" indent="0">
                  <a:buNone/>
                </a:pPr>
                <a:r>
                  <a:rPr lang="en-US" altLang="ja-JP" sz="2400" i="0" dirty="0"/>
                  <a:t>3. 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r>
                  <a:rPr kumimoji="1" lang="en-US" altLang="ja-JP" sz="2400" i="0" dirty="0"/>
                  <a:t>: </a:t>
                </a:r>
                <a:r>
                  <a:rPr lang="ko-KR" altLang="en-US" sz="2400" b="1" i="0" dirty="0"/>
                  <a:t>중력 항</a:t>
                </a:r>
                <a:endParaRPr lang="en-US" altLang="ko-KR" sz="2400" b="1" i="0" dirty="0"/>
              </a:p>
              <a:p>
                <a:pPr marL="0" indent="0">
                  <a:buNone/>
                </a:pPr>
                <a:r>
                  <a:rPr lang="en-US" altLang="ko-KR" sz="2000" i="0" dirty="0"/>
                  <a:t>     </a:t>
                </a:r>
                <a:r>
                  <a:rPr lang="ko-KR" altLang="en-US" sz="2000" i="0" dirty="0"/>
                  <a:t>링크가 중력에 의해 받는 힘</a:t>
                </a:r>
                <a:endParaRPr lang="en-US" altLang="ko-KR" sz="2000" i="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ja-JP" sz="2400" i="0" dirty="0"/>
                  <a:t>4.</a:t>
                </a:r>
                <a14:m>
                  <m:oMath xmlns:m="http://schemas.openxmlformats.org/officeDocument/2006/math">
                    <m:r>
                      <a:rPr lang="en-US" altLang="ja-JP" sz="24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ja-JP" altLang="en-US" sz="2400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kumimoji="1" lang="en-US" altLang="ja-JP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i="0" dirty="0"/>
                  <a:t>:</a:t>
                </a:r>
                <a:r>
                  <a:rPr kumimoji="1" lang="en-US" altLang="ja-JP" sz="2400" b="1" i="0" dirty="0"/>
                  <a:t> </a:t>
                </a:r>
                <a:r>
                  <a:rPr kumimoji="1" lang="ko-KR" altLang="en-US" sz="2400" b="1" i="0" dirty="0"/>
                  <a:t>조인트 토크 벡터</a:t>
                </a:r>
                <a:r>
                  <a:rPr kumimoji="1" lang="en-US" altLang="ko-KR" sz="2400" b="1" i="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2400" b="1" i="0" dirty="0"/>
                  <a:t>각도 벡터</a:t>
                </a:r>
                <a:endParaRPr kumimoji="1" lang="ja-JP" altLang="en-US" sz="2400" b="1" i="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83FCF4D5-C7CC-5469-6A6A-A552DD3791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406" y="1557586"/>
                <a:ext cx="10515600" cy="5112568"/>
              </a:xfr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59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DDA98-6B57-4676-1BA8-56EEC527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라그랑주</a:t>
            </a:r>
            <a:r>
              <a:rPr kumimoji="1" lang="ko-KR" altLang="en-US" dirty="0"/>
              <a:t> 방식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동역학 방정식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AEE254E5-2EBA-93DD-1BC4-F2CEA19882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486"/>
                <a:ext cx="10515600" cy="73848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4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kumimoji="1" lang="en-US" altLang="ja-JP" sz="4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kumimoji="1" lang="en-US" altLang="ja-JP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40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ja-JP" sz="4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4000" b="1" i="1" dirty="0"/>
              </a:p>
              <a:p>
                <a:pPr marL="0" indent="0">
                  <a:buNone/>
                </a:pPr>
                <a:endParaRPr lang="en-US" altLang="ja-JP" b="1" i="1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AEE254E5-2EBA-93DD-1BC4-F2CEA19882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486"/>
                <a:ext cx="10515600" cy="7384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73C29C-3930-B5CD-2414-24B97759C7D4}"/>
              </a:ext>
            </a:extLst>
          </p:cNvPr>
          <p:cNvSpPr txBox="1"/>
          <p:nvPr/>
        </p:nvSpPr>
        <p:spPr>
          <a:xfrm>
            <a:off x="381000" y="2286123"/>
            <a:ext cx="234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/>
              <a:t>계산 과정은 생략</a:t>
            </a:r>
            <a:endParaRPr kumimoji="1" lang="ja-JP" altLang="en-US" dirty="0"/>
          </a:p>
        </p:txBody>
      </p:sp>
      <p:pic>
        <p:nvPicPr>
          <p:cNvPr id="6" name="그림 5" descr="텍스트, 스케치, 그림, 스크린샷이(가) 표시된 사진&#10;&#10;자동 생성된 설명">
            <a:extLst>
              <a:ext uri="{FF2B5EF4-FFF2-40B4-BE49-F238E27FC236}">
                <a16:creationId xmlns:a16="http://schemas.microsoft.com/office/drawing/2014/main" id="{41AA422F-95BE-800E-CC47-8CC176B0A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7913"/>
            <a:ext cx="3533244" cy="239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4B80A-2A8B-0CDE-D316-173459DB074F}"/>
                  </a:ext>
                </a:extLst>
              </p:cNvPr>
              <p:cNvSpPr txBox="1"/>
              <p:nvPr/>
            </p:nvSpPr>
            <p:spPr>
              <a:xfrm>
                <a:off x="3914244" y="2655455"/>
                <a:ext cx="8276169" cy="39015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kumimoji="1"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acc>
                                  <m:accPr>
                                    <m:chr m:val="̇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ja-JP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4B80A-2A8B-0CDE-D316-173459DB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44" y="2655455"/>
                <a:ext cx="8276169" cy="3901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06526-B0A3-F2A0-6300-14B0B86920B2}"/>
                  </a:ext>
                </a:extLst>
              </p:cNvPr>
              <p:cNvSpPr txBox="1"/>
              <p:nvPr/>
            </p:nvSpPr>
            <p:spPr>
              <a:xfrm>
                <a:off x="384582" y="5371101"/>
                <a:ext cx="4864768" cy="984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800" b="1" dirty="0">
                    <a:latin typeface="Cambria Math" panose="02040503050406030204" pitchFamily="18" charset="0"/>
                  </a:rPr>
                  <a:t>참고</a:t>
                </a:r>
                <a:endParaRPr kumimoji="1" lang="en-US" altLang="ja-JP" sz="18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606526-B0A3-F2A0-6300-14B0B869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82" y="5371101"/>
                <a:ext cx="4864768" cy="984885"/>
              </a:xfrm>
              <a:prstGeom prst="rect">
                <a:avLst/>
              </a:prstGeom>
              <a:blipFill>
                <a:blip r:embed="rId6"/>
                <a:stretch>
                  <a:fillRect l="-875" t="-2439" b="-18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33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EBA72-FDB0-C14C-DC79-E619AA9E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PD Control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C33752F0-2A6B-BDE9-731E-64B35C0DE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558" y="1701602"/>
                <a:ext cx="11522075" cy="432023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̈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kumimoji="1" lang="en-US" altLang="ja-JP" sz="32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3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</m:d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kumimoji="1" lang="en-US" altLang="ja-JP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3200" b="1" i="1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kumimoji="1" lang="en-US" altLang="ja-JP" sz="3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ja-JP" sz="3200" b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ja-JP" sz="3200" b="1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ja-JP" sz="3200" b="1">
                          <a:latin typeface="Cambria Math" panose="02040503050406030204" pitchFamily="18" charset="0"/>
                        </a:rPr>
                        <m:t>,   </m:t>
                      </m:r>
                      <m:acc>
                        <m:accPr>
                          <m:chr m:val="̇"/>
                          <m:ctrlPr>
                            <a:rPr kumimoji="1"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ja-JP" sz="3200" b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acc>
                      <m:r>
                        <a:rPr kumimoji="1" lang="en-US" altLang="ja-JP" sz="3200" b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sz="3200" b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en-US" altLang="ja-JP" sz="3200" b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kumimoji="1"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kumimoji="1" lang="en-US" altLang="ja-JP" sz="3200" b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en-US" altLang="ja-JP" sz="2400" dirty="0"/>
              </a:p>
              <a:p>
                <a:pPr marL="0" indent="0">
                  <a:buNone/>
                </a:pPr>
                <a:endParaRPr kumimoji="1" lang="en-US" altLang="ja-JP" sz="2400" dirty="0"/>
              </a:p>
              <a:p>
                <a:pPr marL="0" indent="0">
                  <a:buNone/>
                </a:pPr>
                <a:endParaRPr kumimoji="1" lang="en-US" altLang="ja-JP" sz="2400" dirty="0"/>
              </a:p>
              <a:p>
                <a:pPr marL="0" indent="0">
                  <a:buNone/>
                </a:pPr>
                <a:endParaRPr kumimoji="1" lang="en-US" altLang="ja-JP" sz="2400" dirty="0"/>
              </a:p>
              <a:p>
                <a:pPr marL="0" indent="0">
                  <a:buNone/>
                </a:pPr>
                <a:endParaRPr kumimoji="1" lang="en-US" altLang="ja-JP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2400" i="0" dirty="0"/>
                  <a:t>오차 기반으로 </a:t>
                </a:r>
                <a:r>
                  <a:rPr lang="en-US" altLang="ko-KR" sz="2400" i="0" dirty="0"/>
                  <a:t>PD </a:t>
                </a:r>
                <a:r>
                  <a:rPr lang="ko-KR" altLang="en-US" sz="2400" i="0" dirty="0"/>
                  <a:t>제어를 통해 원하는 각가속도를 구현</a:t>
                </a:r>
                <a:endParaRPr lang="en-US" altLang="ko-KR" sz="2400" i="0" dirty="0"/>
              </a:p>
              <a:p>
                <a:endParaRPr kumimoji="1" lang="en-US" altLang="ja-JP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kumimoji="1" lang="ko-KR" altLang="en-US" sz="2400" i="0" dirty="0"/>
                  <a:t>굴삭기에 적용한 경우</a:t>
                </a:r>
                <a:r>
                  <a:rPr kumimoji="1" lang="en-US" altLang="ko-KR" sz="2400" i="0" dirty="0"/>
                  <a:t>: </a:t>
                </a:r>
                <a:r>
                  <a:rPr kumimoji="1" lang="ko-KR" altLang="en-US" sz="2400" i="0" dirty="0"/>
                  <a:t>부드러운 움직임</a:t>
                </a:r>
                <a:r>
                  <a:rPr kumimoji="1" lang="en-US" altLang="ko-KR" sz="2400" i="0" dirty="0"/>
                  <a:t>, </a:t>
                </a:r>
                <a:r>
                  <a:rPr kumimoji="1" lang="ko-KR" altLang="en-US" sz="2400" i="0" dirty="0"/>
                  <a:t>작업 효율성 향상</a:t>
                </a:r>
                <a:r>
                  <a:rPr kumimoji="1" lang="en-US" altLang="ko-KR" sz="2400" i="0" dirty="0"/>
                  <a:t>, </a:t>
                </a:r>
                <a:r>
                  <a:rPr kumimoji="1" lang="ko-KR" altLang="en-US" sz="2400" i="0" dirty="0"/>
                  <a:t>안정성 강화</a:t>
                </a:r>
                <a:endParaRPr kumimoji="1" lang="en-US" altLang="ja-JP" sz="2400" i="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C33752F0-2A6B-BDE9-731E-64B35C0DE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558" y="1701602"/>
                <a:ext cx="11522075" cy="4320232"/>
              </a:xfrm>
              <a:blipFill>
                <a:blip r:embed="rId2"/>
                <a:stretch>
                  <a:fillRect l="-635" b="-1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05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11984</TotalTime>
  <Words>1804</Words>
  <Application>Microsoft Office PowerPoint</Application>
  <PresentationFormat>사용자 지정</PresentationFormat>
  <Paragraphs>328</Paragraphs>
  <Slides>35</Slides>
  <Notes>17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맑은 고딕</vt:lpstr>
      <vt:lpstr>Cambria Math</vt:lpstr>
      <vt:lpstr>Calibri Light</vt:lpstr>
      <vt:lpstr>굴림체</vt:lpstr>
      <vt:lpstr>Office 테마</vt:lpstr>
      <vt:lpstr>We Arm스트롱</vt:lpstr>
      <vt:lpstr>굴삭기 소개</vt:lpstr>
      <vt:lpstr>굴삭기 상황 설명</vt:lpstr>
      <vt:lpstr>순기구학 (Forward Kinematics)</vt:lpstr>
      <vt:lpstr>역기구학 (Inverse Kinematics)</vt:lpstr>
      <vt:lpstr>역기구학 (Inverse Kinematics)</vt:lpstr>
      <vt:lpstr>라그랑주 방식 – 동역학 방정식</vt:lpstr>
      <vt:lpstr>라그랑주 방식 – 동역학 방정식</vt:lpstr>
      <vt:lpstr>PD Control</vt:lpstr>
      <vt:lpstr>Simulink 구현</vt:lpstr>
      <vt:lpstr>MATLAB 구현</vt:lpstr>
      <vt:lpstr>MATLAB + Simulink 구현</vt:lpstr>
      <vt:lpstr>MATLAB + Simulink 구현</vt:lpstr>
      <vt:lpstr>MATLAB + Simulink 구현</vt:lpstr>
      <vt:lpstr>토크 그래프</vt:lpstr>
      <vt:lpstr>Simulink 그래프</vt:lpstr>
      <vt:lpstr>CATIA 모델링</vt:lpstr>
      <vt:lpstr>COMSOL 해석과정</vt:lpstr>
      <vt:lpstr>COMSOL 해석과정</vt:lpstr>
      <vt:lpstr>COMSOL 해석과정</vt:lpstr>
      <vt:lpstr>COMSOL 해석결과</vt:lpstr>
      <vt:lpstr>해석결과 그래프</vt:lpstr>
      <vt:lpstr>결론</vt:lpstr>
      <vt:lpstr>아쉬웠던 점</vt:lpstr>
      <vt:lpstr>참고자료</vt:lpstr>
      <vt:lpstr>Q&amp;A</vt:lpstr>
      <vt:lpstr>MATLAB 구현</vt:lpstr>
      <vt:lpstr>MATLAB 구현</vt:lpstr>
      <vt:lpstr>MATLAB 구현</vt:lpstr>
      <vt:lpstr>MATLAB 구현</vt:lpstr>
      <vt:lpstr>Simulink 구현</vt:lpstr>
      <vt:lpstr>Simulink 구현</vt:lpstr>
      <vt:lpstr>Simulink 구현</vt:lpstr>
      <vt:lpstr>Simulink 구현</vt:lpstr>
      <vt:lpstr>Simulink 구현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장경민</cp:lastModifiedBy>
  <cp:revision>91</cp:revision>
  <dcterms:created xsi:type="dcterms:W3CDTF">2010-02-01T08:03:16Z</dcterms:created>
  <dcterms:modified xsi:type="dcterms:W3CDTF">2024-12-10T05:36:27Z</dcterms:modified>
  <cp:category>www.slidemembers.com</cp:category>
</cp:coreProperties>
</file>